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19"/>
  </p:notesMasterIdLst>
  <p:sldIdLst>
    <p:sldId id="367" r:id="rId5"/>
    <p:sldId id="368" r:id="rId6"/>
    <p:sldId id="369" r:id="rId7"/>
    <p:sldId id="370" r:id="rId8"/>
    <p:sldId id="371" r:id="rId9"/>
    <p:sldId id="372" r:id="rId10"/>
    <p:sldId id="373" r:id="rId11"/>
    <p:sldId id="374" r:id="rId12"/>
    <p:sldId id="375" r:id="rId13"/>
    <p:sldId id="376" r:id="rId14"/>
    <p:sldId id="377" r:id="rId15"/>
    <p:sldId id="349" r:id="rId16"/>
    <p:sldId id="378" r:id="rId17"/>
    <p:sldId id="348" r:id="rId18"/>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88" userDrawn="1">
          <p15:clr>
            <a:srgbClr val="A4A3A4"/>
          </p15:clr>
        </p15:guide>
        <p15:guide id="2" pos="144" userDrawn="1">
          <p15:clr>
            <a:srgbClr val="A4A3A4"/>
          </p15:clr>
        </p15:guide>
        <p15:guide id="3" orient="horz" pos="852" userDrawn="1">
          <p15:clr>
            <a:srgbClr val="A4A3A4"/>
          </p15:clr>
        </p15:guide>
      </p15:sldGuideLst>
    </p:ex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7"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3163"/>
    <a:srgbClr val="223366"/>
    <a:srgbClr val="0000A8"/>
    <a:srgbClr val="0000FF"/>
    <a:srgbClr val="001131"/>
    <a:srgbClr val="DDE8FF"/>
    <a:srgbClr val="851910"/>
    <a:srgbClr val="FFD5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4206" autoAdjust="0"/>
  </p:normalViewPr>
  <p:slideViewPr>
    <p:cSldViewPr snapToGrid="0">
      <p:cViewPr varScale="1">
        <p:scale>
          <a:sx n="94" d="100"/>
          <a:sy n="94" d="100"/>
        </p:scale>
        <p:origin x="696" y="102"/>
      </p:cViewPr>
      <p:guideLst>
        <p:guide orient="horz" pos="588"/>
        <p:guide pos="144"/>
        <p:guide orient="horz" pos="85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51" Type="http://schemas.openxmlformats.org/officeDocument/2006/relationships/tableStyles" Target="tableStyles.xml"/><Relationship Id="rId3" Type="http://schemas.openxmlformats.org/officeDocument/2006/relationships/customXml" Target="../customXml/item3.xml"/><Relationship Id="rId47" Type="http://customschemas.google.com/relationships/presentationmetadata" Target="metadata"/><Relationship Id="rId50"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49"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48" Type="http://schemas.openxmlformats.org/officeDocument/2006/relationships/presProps" Target="presProps.xml"/></Relationships>
</file>

<file path=ppt/media/image1.png>
</file>

<file path=ppt/media/image2.jpeg>
</file>

<file path=ppt/media/image3.png>
</file>

<file path=ppt/media/image4.png>
</file>

<file path=ppt/media/image5.png>
</file>

<file path=ppt/media/image6.pn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0" indent="0">
              <a:buNone/>
            </a:pPr>
            <a:endParaRPr lang="en-IN"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r>
              <a:rPr lang="en-US" b="1">
                <a:latin typeface="Calibri"/>
                <a:cs typeface="Calibri"/>
              </a:rPr>
              <a:t>These are the list of chapters that we are going to cover in these foundation codes. Those are chapter one what are AI and ML? chapter 2 applied Python programming in AI,  and chapter 3 is</a:t>
            </a:r>
            <a:r>
              <a:rPr lang="en-US" b="1"/>
              <a:t> exploratory data analysis for ML. </a:t>
            </a:r>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2</a:t>
            </a:fld>
            <a:endParaRPr lang="en-US" sz="1400" b="0" strike="noStrike" spc="-1">
              <a:latin typeface="Times New Roman"/>
            </a:endParaRPr>
          </a:p>
        </p:txBody>
      </p:sp>
    </p:spTree>
    <p:extLst>
      <p:ext uri="{BB962C8B-B14F-4D97-AF65-F5344CB8AC3E}">
        <p14:creationId xmlns:p14="http://schemas.microsoft.com/office/powerpoint/2010/main" val="8517701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None/>
              <a:tabLst>
                <a:tab pos="0" algn="l"/>
              </a:tabLst>
              <a:defRPr/>
            </a:pPr>
            <a:r>
              <a:rPr lang="en-US" sz="2000" b="1">
                <a:solidFill>
                  <a:srgbClr val="213163"/>
                </a:solidFill>
              </a:rPr>
              <a:t>Reference</a:t>
            </a:r>
            <a:endParaRPr lang="en-US" sz="2000"/>
          </a:p>
          <a:p>
            <a:pPr marL="173736" indent="-173736">
              <a:buFont typeface="Arial" panose="020B0604020202020204" pitchFamily="34" charset="0"/>
              <a:buChar char="•"/>
              <a:tabLst>
                <a:tab pos="0" algn="l"/>
              </a:tabLst>
            </a:pPr>
            <a:endParaRPr lang="en-IN" sz="2000" spc="-1"/>
          </a:p>
          <a:p>
            <a:pPr marL="173736" indent="-173736">
              <a:buFont typeface="Arial" panose="020B0604020202020204" pitchFamily="34" charset="0"/>
              <a:buChar char="•"/>
              <a:tabLst>
                <a:tab pos="0" algn="l"/>
              </a:tabLst>
            </a:pPr>
            <a:r>
              <a:rPr lang="en-IN" sz="2000" spc="-1"/>
              <a:t>These are the references for this session.</a:t>
            </a:r>
            <a:endParaRPr lang="en-IN" sz="2000" b="0" strike="noStrike" spc="-1">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12</a:t>
            </a:fld>
            <a:endParaRPr lang="en-US" sz="1200" b="0" strike="noStrike" spc="-1">
              <a:latin typeface="Times New Roman"/>
            </a:endParaRPr>
          </a:p>
        </p:txBody>
      </p:sp>
    </p:spTree>
    <p:extLst>
      <p:ext uri="{BB962C8B-B14F-4D97-AF65-F5344CB8AC3E}">
        <p14:creationId xmlns:p14="http://schemas.microsoft.com/office/powerpoint/2010/main" val="24194567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0" indent="0">
              <a:buFont typeface="Arial" panose="020B0604020202020204" pitchFamily="34" charset="0"/>
              <a:buNone/>
              <a:tabLst>
                <a:tab pos="0" algn="l"/>
              </a:tabLst>
            </a:pPr>
            <a:r>
              <a:rPr lang="en-IN" sz="2000" b="0" spc="-1"/>
              <a:t>thank you very much for joining</a:t>
            </a:r>
            <a:r>
              <a:rPr lang="en-IN" b="0"/>
              <a:t> this </a:t>
            </a:r>
            <a:r>
              <a:rPr lang="en-IN"/>
              <a:t>PPT</a:t>
            </a:r>
            <a:r>
              <a:rPr lang="en-IN" b="0"/>
              <a:t>, keep learning.</a:t>
            </a: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14</a:t>
            </a:fld>
            <a:endParaRPr lang="en-US" sz="1200" b="0" strike="noStrike" spc="-1">
              <a:latin typeface="Times New Roman"/>
            </a:endParaRPr>
          </a:p>
        </p:txBody>
      </p:sp>
    </p:spTree>
    <p:extLst>
      <p:ext uri="{BB962C8B-B14F-4D97-AF65-F5344CB8AC3E}">
        <p14:creationId xmlns:p14="http://schemas.microsoft.com/office/powerpoint/2010/main" val="23853145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81BF06D3-496D-4060-A653-877D7024FA53}" type="datetime1">
              <a:rPr lang="en-IN" smtClean="0"/>
              <a:t>20-12-2023</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Rectangle 5">
            <a:extLst>
              <a:ext uri="{FF2B5EF4-FFF2-40B4-BE49-F238E27FC236}">
                <a16:creationId xmlns:a16="http://schemas.microsoft.com/office/drawing/2014/main" id="{4DCED223-EF63-605A-08B3-3B52963FC6A6}"/>
              </a:ext>
            </a:extLst>
          </p:cNvPr>
          <p:cNvSpPr/>
          <p:nvPr userDrawn="1"/>
        </p:nvSpPr>
        <p:spPr>
          <a:xfrm>
            <a:off x="1" y="-78892"/>
            <a:ext cx="7088224"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t>Project Title</a:t>
            </a:r>
          </a:p>
        </p:txBody>
      </p:sp>
      <p:sp>
        <p:nvSpPr>
          <p:cNvPr id="9" name="Rectangle 8">
            <a:extLst>
              <a:ext uri="{FF2B5EF4-FFF2-40B4-BE49-F238E27FC236}">
                <a16:creationId xmlns:a16="http://schemas.microsoft.com/office/drawing/2014/main" id="{FF9D9AD1-C7C2-FFF1-54BA-8514D18B8369}"/>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12055C93-3B68-7B2F-D1BC-57DBBDF9047B}"/>
              </a:ext>
            </a:extLst>
          </p:cNvPr>
          <p:cNvPicPr>
            <a:picLocks noChangeAspect="1"/>
          </p:cNvPicPr>
          <p:nvPr userDrawn="1"/>
        </p:nvPicPr>
        <p:blipFill>
          <a:blip r:embed="rId12"/>
          <a:srcRect/>
          <a:stretch/>
        </p:blipFill>
        <p:spPr>
          <a:xfrm>
            <a:off x="7435308" y="29029"/>
            <a:ext cx="1245494" cy="405088"/>
          </a:xfrm>
          <a:prstGeom prst="rect">
            <a:avLst/>
          </a:prstGeom>
        </p:spPr>
      </p:pic>
      <p:sp>
        <p:nvSpPr>
          <p:cNvPr id="13" name="Rectangle 12">
            <a:extLst>
              <a:ext uri="{FF2B5EF4-FFF2-40B4-BE49-F238E27FC236}">
                <a16:creationId xmlns:a16="http://schemas.microsoft.com/office/drawing/2014/main" id="{327CC02B-8BB1-0D1C-2198-59015B45F89B}"/>
              </a:ext>
            </a:extLst>
          </p:cNvPr>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dk2" tx2="lt2" accent1="accent1" accent2="accent2" accent3="accent3" accent4="accent4" accent5="accent5" accent6="accent6" hlink="hlink" folHlink="folHlink"/>
  <p:sldLayoutIdLst>
    <p:sldLayoutId id="2147483666" r:id="rId1"/>
    <p:sldLayoutId id="2147483653" r:id="rId2"/>
    <p:sldLayoutId id="2147483654" r:id="rId3"/>
    <p:sldLayoutId id="2147483668" r:id="rId4"/>
    <p:sldLayoutId id="2147483669" r:id="rId5"/>
    <p:sldLayoutId id="2147483670" r:id="rId6"/>
    <p:sldLayoutId id="2147483656" r:id="rId7"/>
    <p:sldLayoutId id="2147483657" r:id="rId8"/>
    <p:sldLayoutId id="2147483674" r:id="rId9"/>
    <p:sldLayoutId id="2147483687"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15EB3E8-4D66-E74C-AA85-D6FA3DDF1FCB}"/>
              </a:ext>
            </a:extLst>
          </p:cNvPr>
          <p:cNvPicPr>
            <a:picLocks noChangeAspect="1"/>
          </p:cNvPicPr>
          <p:nvPr/>
        </p:nvPicPr>
        <p:blipFill>
          <a:blip r:embed="rId3"/>
          <a:stretch>
            <a:fillRect/>
          </a:stretch>
        </p:blipFill>
        <p:spPr>
          <a:xfrm>
            <a:off x="-1" y="-122464"/>
            <a:ext cx="9144000" cy="5143500"/>
          </a:xfrm>
          <a:prstGeom prst="rect">
            <a:avLst/>
          </a:prstGeom>
        </p:spPr>
      </p:pic>
      <p:sp>
        <p:nvSpPr>
          <p:cNvPr id="2" name="TextBox 1">
            <a:extLst>
              <a:ext uri="{FF2B5EF4-FFF2-40B4-BE49-F238E27FC236}">
                <a16:creationId xmlns:a16="http://schemas.microsoft.com/office/drawing/2014/main" id="{86E0006D-E6E5-1C29-48B1-80051C6B8CF6}"/>
              </a:ext>
            </a:extLst>
          </p:cNvPr>
          <p:cNvSpPr txBox="1"/>
          <p:nvPr/>
        </p:nvSpPr>
        <p:spPr>
          <a:xfrm>
            <a:off x="2274736" y="4468992"/>
            <a:ext cx="4594528" cy="276999"/>
          </a:xfrm>
          <a:prstGeom prst="rect">
            <a:avLst/>
          </a:prstGeom>
          <a:noFill/>
        </p:spPr>
        <p:txBody>
          <a:bodyPr wrap="none" rtlCol="0">
            <a:spAutoFit/>
          </a:bodyPr>
          <a:lstStyle/>
          <a:p>
            <a:pPr algn="ctr"/>
            <a:r>
              <a:rPr lang="en-US" sz="1200" dirty="0">
                <a:solidFill>
                  <a:schemeClr val="bg1"/>
                </a:solidFill>
              </a:rPr>
              <a:t>Disclaimer: The content is curated for educational purposes only.</a:t>
            </a:r>
          </a:p>
        </p:txBody>
      </p:sp>
      <p:sp>
        <p:nvSpPr>
          <p:cNvPr id="5" name="Rectangle: Rounded Corners 4">
            <a:extLst>
              <a:ext uri="{FF2B5EF4-FFF2-40B4-BE49-F238E27FC236}">
                <a16:creationId xmlns:a16="http://schemas.microsoft.com/office/drawing/2014/main" id="{1BFECF01-5B37-F500-F5BF-94F4716E2D91}"/>
              </a:ext>
            </a:extLst>
          </p:cNvPr>
          <p:cNvSpPr/>
          <p:nvPr/>
        </p:nvSpPr>
        <p:spPr>
          <a:xfrm>
            <a:off x="1122743" y="1198880"/>
            <a:ext cx="6898511" cy="2923878"/>
          </a:xfrm>
          <a:prstGeom prst="roundRect">
            <a:avLst>
              <a:gd name="adj" fmla="val 8142"/>
            </a:avLst>
          </a:prstGeom>
          <a:solidFill>
            <a:srgbClr val="E5EEFF"/>
          </a:solidFill>
          <a:ln>
            <a:solidFill>
              <a:srgbClr val="9BDB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algn="ctr"/>
            <a:endParaRPr lang="en-US"/>
          </a:p>
        </p:txBody>
      </p:sp>
      <p:grpSp>
        <p:nvGrpSpPr>
          <p:cNvPr id="6" name="Group 5">
            <a:extLst>
              <a:ext uri="{FF2B5EF4-FFF2-40B4-BE49-F238E27FC236}">
                <a16:creationId xmlns:a16="http://schemas.microsoft.com/office/drawing/2014/main" id="{EBB721ED-22E4-6DB0-5857-C0300ED9B39A}"/>
              </a:ext>
            </a:extLst>
          </p:cNvPr>
          <p:cNvGrpSpPr/>
          <p:nvPr/>
        </p:nvGrpSpPr>
        <p:grpSpPr>
          <a:xfrm>
            <a:off x="1567263" y="1495382"/>
            <a:ext cx="6047412" cy="601034"/>
            <a:chOff x="1567263" y="1495382"/>
            <a:chExt cx="6047412" cy="601034"/>
          </a:xfrm>
        </p:grpSpPr>
        <p:pic>
          <p:nvPicPr>
            <p:cNvPr id="8" name="Google Shape;110;p4" descr="A close up of a sign&#10;&#10;Description automatically generated">
              <a:extLst>
                <a:ext uri="{FF2B5EF4-FFF2-40B4-BE49-F238E27FC236}">
                  <a16:creationId xmlns:a16="http://schemas.microsoft.com/office/drawing/2014/main" id="{C5DCF4E0-0C65-1FEB-0A76-8E20240537A0}"/>
                </a:ext>
              </a:extLst>
            </p:cNvPr>
            <p:cNvPicPr preferRelativeResize="0"/>
            <p:nvPr/>
          </p:nvPicPr>
          <p:blipFill rotWithShape="1">
            <a:blip r:embed="rId4">
              <a:alphaModFix/>
            </a:blip>
            <a:srcRect/>
            <a:stretch/>
          </p:blipFill>
          <p:spPr>
            <a:xfrm>
              <a:off x="4755974" y="1620847"/>
              <a:ext cx="1163978" cy="389110"/>
            </a:xfrm>
            <a:prstGeom prst="rect">
              <a:avLst/>
            </a:prstGeom>
            <a:noFill/>
            <a:ln>
              <a:noFill/>
            </a:ln>
          </p:spPr>
        </p:pic>
        <p:pic>
          <p:nvPicPr>
            <p:cNvPr id="11" name="Picture 10">
              <a:extLst>
                <a:ext uri="{FF2B5EF4-FFF2-40B4-BE49-F238E27FC236}">
                  <a16:creationId xmlns:a16="http://schemas.microsoft.com/office/drawing/2014/main" id="{4954FDD9-FF0B-C2F3-8CBA-8430CF9EF277}"/>
                </a:ext>
              </a:extLst>
            </p:cNvPr>
            <p:cNvPicPr>
              <a:picLocks noChangeAspect="1"/>
            </p:cNvPicPr>
            <p:nvPr/>
          </p:nvPicPr>
          <p:blipFill rotWithShape="1">
            <a:blip r:embed="rId5"/>
            <a:srcRect t="20552"/>
            <a:stretch/>
          </p:blipFill>
          <p:spPr>
            <a:xfrm>
              <a:off x="3675859" y="1608154"/>
              <a:ext cx="787775" cy="414497"/>
            </a:xfrm>
            <a:prstGeom prst="rect">
              <a:avLst/>
            </a:prstGeom>
          </p:spPr>
        </p:pic>
        <p:cxnSp>
          <p:nvCxnSpPr>
            <p:cNvPr id="15" name="Straight Connector 14">
              <a:extLst>
                <a:ext uri="{FF2B5EF4-FFF2-40B4-BE49-F238E27FC236}">
                  <a16:creationId xmlns:a16="http://schemas.microsoft.com/office/drawing/2014/main" id="{81703E3D-DC42-4972-13BC-75B3433F0AAC}"/>
                </a:ext>
              </a:extLst>
            </p:cNvPr>
            <p:cNvCxnSpPr>
              <a:cxnSpLocks/>
            </p:cNvCxnSpPr>
            <p:nvPr/>
          </p:nvCxnSpPr>
          <p:spPr>
            <a:xfrm>
              <a:off x="4609804"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42864786-7EB9-0435-2B7E-A519DAC0B2C3}"/>
                </a:ext>
              </a:extLst>
            </p:cNvPr>
            <p:cNvCxnSpPr>
              <a:cxnSpLocks/>
            </p:cNvCxnSpPr>
            <p:nvPr/>
          </p:nvCxnSpPr>
          <p:spPr>
            <a:xfrm>
              <a:off x="6066122"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0" name="Picture 19">
              <a:extLst>
                <a:ext uri="{FF2B5EF4-FFF2-40B4-BE49-F238E27FC236}">
                  <a16:creationId xmlns:a16="http://schemas.microsoft.com/office/drawing/2014/main" id="{4C1401D8-FA66-1261-CD90-51590003DB53}"/>
                </a:ext>
              </a:extLst>
            </p:cNvPr>
            <p:cNvPicPr/>
            <p:nvPr/>
          </p:nvPicPr>
          <p:blipFill>
            <a:blip r:embed="rId6"/>
            <a:stretch/>
          </p:blipFill>
          <p:spPr>
            <a:xfrm>
              <a:off x="6212294" y="1633695"/>
              <a:ext cx="1402381" cy="363414"/>
            </a:xfrm>
            <a:prstGeom prst="rect">
              <a:avLst/>
            </a:prstGeom>
            <a:ln w="0">
              <a:noFill/>
            </a:ln>
          </p:spPr>
        </p:pic>
        <p:cxnSp>
          <p:nvCxnSpPr>
            <p:cNvPr id="21" name="Straight Connector 20">
              <a:extLst>
                <a:ext uri="{FF2B5EF4-FFF2-40B4-BE49-F238E27FC236}">
                  <a16:creationId xmlns:a16="http://schemas.microsoft.com/office/drawing/2014/main" id="{A3B6D403-A251-4241-C8B1-03F239798137}"/>
                </a:ext>
              </a:extLst>
            </p:cNvPr>
            <p:cNvCxnSpPr>
              <a:cxnSpLocks/>
            </p:cNvCxnSpPr>
            <p:nvPr/>
          </p:nvCxnSpPr>
          <p:spPr>
            <a:xfrm>
              <a:off x="3529689"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2" name="Picture 21" descr="A blue and black text&#10;&#10;Description automatically generated">
              <a:extLst>
                <a:ext uri="{FF2B5EF4-FFF2-40B4-BE49-F238E27FC236}">
                  <a16:creationId xmlns:a16="http://schemas.microsoft.com/office/drawing/2014/main" id="{7EE3A363-7C08-0337-B159-84F504E87478}"/>
                </a:ext>
              </a:extLst>
            </p:cNvPr>
            <p:cNvPicPr>
              <a:picLocks noChangeAspect="1"/>
            </p:cNvPicPr>
            <p:nvPr/>
          </p:nvPicPr>
          <p:blipFill>
            <a:blip r:embed="rId7"/>
            <a:stretch>
              <a:fillRect/>
            </a:stretch>
          </p:blipFill>
          <p:spPr>
            <a:xfrm>
              <a:off x="1567263" y="1495382"/>
              <a:ext cx="1816256" cy="454064"/>
            </a:xfrm>
            <a:prstGeom prst="rect">
              <a:avLst/>
            </a:prstGeom>
          </p:spPr>
        </p:pic>
      </p:grpSp>
      <p:sp>
        <p:nvSpPr>
          <p:cNvPr id="7" name="TextBox 6">
            <a:extLst>
              <a:ext uri="{FF2B5EF4-FFF2-40B4-BE49-F238E27FC236}">
                <a16:creationId xmlns:a16="http://schemas.microsoft.com/office/drawing/2014/main" id="{5FD0626E-7FFA-F384-1DF5-056574800B20}"/>
              </a:ext>
            </a:extLst>
          </p:cNvPr>
          <p:cNvSpPr txBox="1"/>
          <p:nvPr/>
        </p:nvSpPr>
        <p:spPr>
          <a:xfrm>
            <a:off x="413186" y="2312364"/>
            <a:ext cx="8249904" cy="2462213"/>
          </a:xfrm>
          <a:prstGeom prst="rect">
            <a:avLst/>
          </a:prstGeom>
          <a:noFill/>
        </p:spPr>
        <p:txBody>
          <a:bodyPr wrap="square">
            <a:spAutoFit/>
          </a:bodyPr>
          <a:lstStyle/>
          <a:p>
            <a:pPr algn="ctr"/>
            <a:r>
              <a:rPr lang="en-US" sz="2800" dirty="0"/>
              <a:t>Sentimental analysis of restaurant Review</a:t>
            </a:r>
            <a:endParaRPr lang="en-US" dirty="0"/>
          </a:p>
          <a:p>
            <a:r>
              <a:rPr lang="en-US" dirty="0"/>
              <a:t>                    </a:t>
            </a:r>
            <a:r>
              <a:rPr lang="en-US" sz="1400" dirty="0"/>
              <a:t>Team Members:  			         GUIDE:SHILPA HARIRAJ</a:t>
            </a:r>
          </a:p>
          <a:p>
            <a:r>
              <a:rPr lang="en-US" dirty="0"/>
              <a:t>                      Chethan K J</a:t>
            </a:r>
          </a:p>
          <a:p>
            <a:r>
              <a:rPr lang="en-US" sz="1400" dirty="0"/>
              <a:t>                      </a:t>
            </a:r>
            <a:r>
              <a:rPr lang="en-US" sz="1400" dirty="0" err="1"/>
              <a:t>Amith</a:t>
            </a:r>
            <a:r>
              <a:rPr lang="en-US" sz="1400" dirty="0"/>
              <a:t> Gowda E</a:t>
            </a:r>
          </a:p>
          <a:p>
            <a:r>
              <a:rPr lang="en-US" sz="1400" dirty="0"/>
              <a:t>                      Bharath N S </a:t>
            </a:r>
          </a:p>
          <a:p>
            <a:r>
              <a:rPr lang="en-US" dirty="0"/>
              <a:t>                      </a:t>
            </a:r>
            <a:r>
              <a:rPr lang="en-US" dirty="0" err="1"/>
              <a:t>Jashwanth</a:t>
            </a:r>
            <a:r>
              <a:rPr lang="en-US" dirty="0"/>
              <a:t> Gowda B R</a:t>
            </a:r>
            <a:r>
              <a:rPr lang="en-US" sz="1400" dirty="0"/>
              <a:t> </a:t>
            </a:r>
          </a:p>
          <a:p>
            <a:r>
              <a:rPr lang="en-US" sz="1400" dirty="0"/>
              <a:t>	</a:t>
            </a:r>
            <a:r>
              <a:rPr lang="en-US" dirty="0"/>
              <a:t>   Anusha R</a:t>
            </a:r>
            <a:r>
              <a:rPr lang="en-US" sz="1400" dirty="0"/>
              <a:t>		</a:t>
            </a:r>
          </a:p>
          <a:p>
            <a:pPr algn="ctr"/>
            <a:endParaRPr lang="en-US" sz="1400" dirty="0"/>
          </a:p>
          <a:p>
            <a:pPr algn="ctr"/>
            <a:endParaRPr lang="en-US" dirty="0"/>
          </a:p>
          <a:p>
            <a:pPr algn="ctr"/>
            <a:endParaRPr lang="en-US" sz="1400" dirty="0"/>
          </a:p>
        </p:txBody>
      </p:sp>
    </p:spTree>
    <p:extLst>
      <p:ext uri="{BB962C8B-B14F-4D97-AF65-F5344CB8AC3E}">
        <p14:creationId xmlns:p14="http://schemas.microsoft.com/office/powerpoint/2010/main" val="23707174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90F4B-9803-CB1B-02A8-FB5D111C9F43}"/>
              </a:ext>
            </a:extLst>
          </p:cNvPr>
          <p:cNvSpPr>
            <a:spLocks noGrp="1"/>
          </p:cNvSpPr>
          <p:nvPr>
            <p:ph type="title"/>
          </p:nvPr>
        </p:nvSpPr>
        <p:spPr>
          <a:xfrm>
            <a:off x="311700" y="445025"/>
            <a:ext cx="8520600" cy="461665"/>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Times New Roman" panose="02020603050405020304" pitchFamily="18" charset="0"/>
                <a:cs typeface="Times New Roman" panose="02020603050405020304" pitchFamily="18" charset="0"/>
              </a:rPr>
              <a:t>Conclusion</a:t>
            </a:r>
            <a:endParaRPr lang="en-IN" sz="2400" b="1" dirty="0">
              <a:solidFill>
                <a:srgbClr val="002060"/>
              </a:solidFill>
              <a:latin typeface="Times New Roman" panose="02020603050405020304" pitchFamily="18" charset="0"/>
              <a:cs typeface="Times New Roman" panose="02020603050405020304" pitchFamily="18" charset="0"/>
            </a:endParaRPr>
          </a:p>
        </p:txBody>
      </p:sp>
      <p:sp>
        <p:nvSpPr>
          <p:cNvPr id="3" name="Title 1">
            <a:extLst>
              <a:ext uri="{FF2B5EF4-FFF2-40B4-BE49-F238E27FC236}">
                <a16:creationId xmlns:a16="http://schemas.microsoft.com/office/drawing/2014/main" id="{0B65BF2F-F6B3-4E7D-8526-819BFDE61022}"/>
              </a:ext>
            </a:extLst>
          </p:cNvPr>
          <p:cNvSpPr txBox="1">
            <a:spLocks/>
          </p:cNvSpPr>
          <p:nvPr/>
        </p:nvSpPr>
        <p:spPr>
          <a:xfrm>
            <a:off x="311700" y="304800"/>
            <a:ext cx="8520600" cy="2592826"/>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9pPr>
          </a:lstStyle>
          <a:p>
            <a:br>
              <a:rPr lang="en-US" sz="2400" b="1" dirty="0"/>
            </a:br>
            <a:endParaRPr lang="en-US" sz="2400" b="1" dirty="0"/>
          </a:p>
          <a:p>
            <a:pPr>
              <a:lnSpc>
                <a:spcPct val="150000"/>
              </a:lnSpc>
            </a:pPr>
            <a:r>
              <a:rPr lang="en-US" sz="1600" dirty="0">
                <a:latin typeface="Times New Roman" panose="02020603050405020304" pitchFamily="18" charset="0"/>
                <a:cs typeface="Times New Roman" panose="02020603050405020304" pitchFamily="18" charset="0"/>
              </a:rPr>
              <a:t>The Sentiment Analysis of Restaurant Reviews project successfully developed a machine learning model capable of classifying customer reviews into positive or negative categories. The project demonstrated the effectiveness of Natural Language Processing (NLP) techniques and machine learning algorithms in analyzing textual data and predicting sentiment. </a:t>
            </a:r>
            <a:br>
              <a:rPr lang="en-US" sz="2000" b="1" dirty="0">
                <a:latin typeface="Times New Roman" panose="02020603050405020304" pitchFamily="18" charset="0"/>
                <a:cs typeface="Times New Roman" panose="02020603050405020304" pitchFamily="18" charset="0"/>
              </a:rPr>
            </a:br>
            <a:endParaRPr lang="en-US" b="1" dirty="0">
              <a:solidFill>
                <a:srgbClr val="D1D5DB"/>
              </a:solidFill>
              <a:latin typeface="Times New Roman" panose="02020603050405020304" pitchFamily="18" charset="0"/>
              <a:cs typeface="Times New Roman" panose="02020603050405020304" pitchFamily="18" charset="0"/>
            </a:endParaRPr>
          </a:p>
        </p:txBody>
      </p:sp>
      <p:sp>
        <p:nvSpPr>
          <p:cNvPr id="4" name="Rectangle 3">
            <a:extLst>
              <a:ext uri="{FF2B5EF4-FFF2-40B4-BE49-F238E27FC236}">
                <a16:creationId xmlns:a16="http://schemas.microsoft.com/office/drawing/2014/main" id="{D679A3E5-4EC3-4F7D-9D9A-EAB006880E24}"/>
              </a:ext>
            </a:extLst>
          </p:cNvPr>
          <p:cNvSpPr/>
          <p:nvPr/>
        </p:nvSpPr>
        <p:spPr>
          <a:xfrm>
            <a:off x="60960" y="0"/>
            <a:ext cx="995680" cy="304800"/>
          </a:xfrm>
          <a:prstGeom prst="rect">
            <a:avLst/>
          </a:prstGeom>
          <a:solidFill>
            <a:srgbClr val="223366"/>
          </a:solidFill>
          <a:ln>
            <a:solidFill>
              <a:srgbClr val="21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D98BB701-25BD-49E6-AFD5-A9D0F7107C01}"/>
              </a:ext>
            </a:extLst>
          </p:cNvPr>
          <p:cNvSpPr txBox="1"/>
          <p:nvPr/>
        </p:nvSpPr>
        <p:spPr>
          <a:xfrm>
            <a:off x="-252846" y="-26827"/>
            <a:ext cx="4634344" cy="338554"/>
          </a:xfrm>
          <a:prstGeom prst="rect">
            <a:avLst/>
          </a:prstGeom>
          <a:noFill/>
        </p:spPr>
        <p:txBody>
          <a:bodyPr wrap="square">
            <a:spAutoFit/>
          </a:bodyPr>
          <a:lstStyle/>
          <a:p>
            <a:pPr marR="0" algn="ctr" rtl="0">
              <a:spcBef>
                <a:spcPts val="0"/>
              </a:spcBef>
              <a:spcAft>
                <a:spcPts val="0"/>
              </a:spcAft>
            </a:pPr>
            <a:r>
              <a:rPr lang="en-US" sz="1600" b="0" i="0" dirty="0">
                <a:solidFill>
                  <a:schemeClr val="bg1"/>
                </a:solidFill>
                <a:effectLst/>
                <a:latin typeface="Arial" panose="020B0604020202020204" pitchFamily="34" charset="0"/>
                <a:ea typeface="Arial" panose="020B0604020202020204" pitchFamily="34" charset="0"/>
                <a:cs typeface="Arial" panose="020B0604020202020204" pitchFamily="34" charset="0"/>
              </a:rPr>
              <a:t>Sentimental analysis of restaurant Review</a:t>
            </a:r>
            <a:endParaRPr lang="en-IN" sz="1600" dirty="0">
              <a:solidFill>
                <a:schemeClr val="bg1"/>
              </a:solidFill>
              <a:effectLst/>
            </a:endParaRPr>
          </a:p>
        </p:txBody>
      </p:sp>
    </p:spTree>
    <p:extLst>
      <p:ext uri="{BB962C8B-B14F-4D97-AF65-F5344CB8AC3E}">
        <p14:creationId xmlns:p14="http://schemas.microsoft.com/office/powerpoint/2010/main" val="21747845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10A2C-122D-B694-9544-674D5B7F3F6D}"/>
              </a:ext>
            </a:extLst>
          </p:cNvPr>
          <p:cNvSpPr>
            <a:spLocks noGrp="1"/>
          </p:cNvSpPr>
          <p:nvPr>
            <p:ph type="title"/>
          </p:nvPr>
        </p:nvSpPr>
        <p:spPr>
          <a:xfrm>
            <a:off x="311700" y="445025"/>
            <a:ext cx="8520600" cy="461665"/>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Times New Roman" panose="02020603050405020304" pitchFamily="18" charset="0"/>
                <a:cs typeface="Times New Roman" panose="02020603050405020304" pitchFamily="18" charset="0"/>
              </a:rPr>
              <a:t>Future Scope</a:t>
            </a:r>
            <a:endParaRPr lang="en-IN" sz="2400" b="1" dirty="0">
              <a:solidFill>
                <a:srgbClr val="002060"/>
              </a:solidFill>
              <a:latin typeface="Times New Roman" panose="02020603050405020304" pitchFamily="18" charset="0"/>
              <a:cs typeface="Times New Roman" panose="02020603050405020304" pitchFamily="18" charset="0"/>
            </a:endParaRPr>
          </a:p>
        </p:txBody>
      </p:sp>
      <p:sp>
        <p:nvSpPr>
          <p:cNvPr id="3" name="Rectangle 2">
            <a:extLst>
              <a:ext uri="{FF2B5EF4-FFF2-40B4-BE49-F238E27FC236}">
                <a16:creationId xmlns:a16="http://schemas.microsoft.com/office/drawing/2014/main" id="{F63EE025-C640-44F3-A6BC-71E9C9A621B8}"/>
              </a:ext>
            </a:extLst>
          </p:cNvPr>
          <p:cNvSpPr/>
          <p:nvPr/>
        </p:nvSpPr>
        <p:spPr>
          <a:xfrm>
            <a:off x="60960" y="0"/>
            <a:ext cx="995680" cy="304800"/>
          </a:xfrm>
          <a:prstGeom prst="rect">
            <a:avLst/>
          </a:prstGeom>
          <a:solidFill>
            <a:srgbClr val="223366"/>
          </a:solidFill>
          <a:ln>
            <a:solidFill>
              <a:srgbClr val="21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TextBox 3">
            <a:extLst>
              <a:ext uri="{FF2B5EF4-FFF2-40B4-BE49-F238E27FC236}">
                <a16:creationId xmlns:a16="http://schemas.microsoft.com/office/drawing/2014/main" id="{0570083E-16AC-4D17-8BE2-37CE16C6A3C6}"/>
              </a:ext>
            </a:extLst>
          </p:cNvPr>
          <p:cNvSpPr txBox="1"/>
          <p:nvPr/>
        </p:nvSpPr>
        <p:spPr>
          <a:xfrm>
            <a:off x="-252846" y="-26827"/>
            <a:ext cx="4634344" cy="338554"/>
          </a:xfrm>
          <a:prstGeom prst="rect">
            <a:avLst/>
          </a:prstGeom>
          <a:noFill/>
        </p:spPr>
        <p:txBody>
          <a:bodyPr wrap="square">
            <a:spAutoFit/>
          </a:bodyPr>
          <a:lstStyle/>
          <a:p>
            <a:pPr marR="0" algn="ctr" rtl="0">
              <a:spcBef>
                <a:spcPts val="0"/>
              </a:spcBef>
              <a:spcAft>
                <a:spcPts val="0"/>
              </a:spcAft>
            </a:pPr>
            <a:r>
              <a:rPr lang="en-US" sz="1600" b="0" i="0" dirty="0">
                <a:solidFill>
                  <a:schemeClr val="bg1"/>
                </a:solidFill>
                <a:effectLst/>
                <a:latin typeface="Arial" panose="020B0604020202020204" pitchFamily="34" charset="0"/>
                <a:ea typeface="Arial" panose="020B0604020202020204" pitchFamily="34" charset="0"/>
                <a:cs typeface="Arial" panose="020B0604020202020204" pitchFamily="34" charset="0"/>
              </a:rPr>
              <a:t>Sentimental analysis of restaurant Review</a:t>
            </a:r>
            <a:endParaRPr lang="en-IN" sz="1600" dirty="0">
              <a:solidFill>
                <a:schemeClr val="bg1"/>
              </a:solidFill>
              <a:effectLst/>
            </a:endParaRPr>
          </a:p>
        </p:txBody>
      </p:sp>
      <p:sp>
        <p:nvSpPr>
          <p:cNvPr id="5" name="TextBox 4">
            <a:extLst>
              <a:ext uri="{FF2B5EF4-FFF2-40B4-BE49-F238E27FC236}">
                <a16:creationId xmlns:a16="http://schemas.microsoft.com/office/drawing/2014/main" id="{F86A34B7-3056-43A1-ACB9-0ABCDB1C4C1A}"/>
              </a:ext>
            </a:extLst>
          </p:cNvPr>
          <p:cNvSpPr txBox="1"/>
          <p:nvPr/>
        </p:nvSpPr>
        <p:spPr>
          <a:xfrm>
            <a:off x="121198" y="731375"/>
            <a:ext cx="8520600" cy="4110741"/>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Multilingual Support : </a:t>
            </a:r>
            <a:r>
              <a:rPr lang="en-US" sz="1600" dirty="0">
                <a:latin typeface="Times New Roman" panose="02020603050405020304" pitchFamily="18" charset="0"/>
                <a:cs typeface="Times New Roman" panose="02020603050405020304" pitchFamily="18" charset="0"/>
              </a:rPr>
              <a:t>The system could be expanded to support reviews in multiple languages, making it more useful for global businesses.</a:t>
            </a:r>
          </a:p>
          <a:p>
            <a:pPr marL="285750" indent="-285750">
              <a:lnSpc>
                <a:spcPct val="150000"/>
              </a:lnSpc>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Aspect-Based Sentiment Analysis : </a:t>
            </a:r>
            <a:r>
              <a:rPr lang="en-US" sz="1600" dirty="0">
                <a:latin typeface="Times New Roman" panose="02020603050405020304" pitchFamily="18" charset="0"/>
                <a:cs typeface="Times New Roman" panose="02020603050405020304" pitchFamily="18" charset="0"/>
              </a:rPr>
              <a:t>Instead of just classifying the overall sentiment of a review, the system could be improved to perform aspect-based sentiment analysis. This would involve identifying specific aspects of the restaurant (like food, service, ambiance, etc.) mentioned in the review and determining the sentiment towards each aspect.</a:t>
            </a:r>
          </a:p>
          <a:p>
            <a:pPr marL="285750" indent="-285750">
              <a:lnSpc>
                <a:spcPct val="150000"/>
              </a:lnSpc>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Integration with Other Data Sources : </a:t>
            </a:r>
            <a:r>
              <a:rPr lang="en-US" sz="1600" dirty="0">
                <a:latin typeface="Times New Roman" panose="02020603050405020304" pitchFamily="18" charset="0"/>
                <a:cs typeface="Times New Roman" panose="02020603050405020304" pitchFamily="18" charset="0"/>
              </a:rPr>
              <a:t>The system could be integrated with other data sources like social media, customer surveys, etc., to get a more comprehensive view of customer sentiment.</a:t>
            </a:r>
            <a:endParaRPr lang="en-IN" sz="1600" dirty="0">
              <a:latin typeface="Times New Roman" panose="02020603050405020304" pitchFamily="18" charset="0"/>
              <a:cs typeface="Times New Roman" panose="02020603050405020304" pitchFamily="18" charset="0"/>
            </a:endParaRPr>
          </a:p>
          <a:p>
            <a:pPr marL="285750" indent="-285750">
              <a:lnSpc>
                <a:spcPct val="150000"/>
              </a:lnSpc>
              <a:buFont typeface="Arial" panose="020B0604020202020204" pitchFamily="34" charset="0"/>
              <a:buChar char="•"/>
            </a:pPr>
            <a:r>
              <a:rPr lang="en-IN" sz="1600" b="1" dirty="0">
                <a:latin typeface="Times New Roman" panose="02020603050405020304" pitchFamily="18" charset="0"/>
                <a:cs typeface="Times New Roman" panose="02020603050405020304" pitchFamily="18" charset="0"/>
              </a:rPr>
              <a:t>Predictive Analysis : </a:t>
            </a:r>
            <a:r>
              <a:rPr lang="en-US" sz="1600" b="1" dirty="0">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Based on the sentiment analysis, the system could be enhanced to predict future trends, like customer satisfaction levels or potential areas of improvement.</a:t>
            </a:r>
            <a:endParaRPr lang="en-IN"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051142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44173" y="642794"/>
            <a:ext cx="293608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a:solidFill>
                  <a:srgbClr val="213163"/>
                </a:solidFill>
              </a:rPr>
              <a:t>Reference</a:t>
            </a:r>
            <a:endParaRPr lang="en-US" sz="1600"/>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44173" y="1020436"/>
            <a:ext cx="8572435" cy="27289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736" lvl="1" indent="-173736">
              <a:lnSpc>
                <a:spcPct val="107000"/>
              </a:lnSpc>
              <a:spcBef>
                <a:spcPts val="499"/>
              </a:spcBef>
              <a:buClr>
                <a:srgbClr val="213163"/>
              </a:buClr>
              <a:buFont typeface="Arial" panose="020B0604020202020204" pitchFamily="34" charset="0"/>
              <a:buChar char="•"/>
            </a:pPr>
            <a:r>
              <a:rPr lang="en-US" spc="-1" dirty="0">
                <a:solidFill>
                  <a:srgbClr val="0000FF"/>
                </a:solidFill>
                <a:latin typeface="+mn-lt"/>
                <a:cs typeface="Times New Roman"/>
              </a:rPr>
              <a:t>https://www.javatpoint.com/machine-learning-naive-bayes-classifier</a:t>
            </a:r>
          </a:p>
          <a:p>
            <a:pPr marL="173736" lvl="1" indent="-173736">
              <a:lnSpc>
                <a:spcPct val="107000"/>
              </a:lnSpc>
              <a:spcBef>
                <a:spcPts val="499"/>
              </a:spcBef>
              <a:buClr>
                <a:srgbClr val="213163"/>
              </a:buClr>
              <a:buFont typeface="Arial" panose="020B0604020202020204" pitchFamily="34" charset="0"/>
              <a:buChar char="•"/>
            </a:pPr>
            <a:r>
              <a:rPr lang="en-US" spc="-1" dirty="0">
                <a:solidFill>
                  <a:srgbClr val="0000FF"/>
                </a:solidFill>
                <a:latin typeface="+mn-lt"/>
                <a:ea typeface="Calibri"/>
                <a:cs typeface="Times New Roman"/>
              </a:rPr>
              <a:t>https://www.analyticsvidhya.com/blog/2017/09/naive-bayes-explained/</a:t>
            </a:r>
            <a:endParaRPr lang="en-US" b="0" strike="noStrike" spc="-1" dirty="0">
              <a:solidFill>
                <a:srgbClr val="0000FF"/>
              </a:solidFill>
              <a:latin typeface="+mn-lt"/>
              <a:ea typeface="Calibri"/>
              <a:cs typeface="Times New Roman"/>
            </a:endParaRPr>
          </a:p>
          <a:p>
            <a:pPr marL="173736" lvl="1" indent="-173736">
              <a:lnSpc>
                <a:spcPct val="107000"/>
              </a:lnSpc>
              <a:spcBef>
                <a:spcPts val="499"/>
              </a:spcBef>
              <a:buClr>
                <a:srgbClr val="213163"/>
              </a:buClr>
              <a:buFont typeface="Arial" panose="020B0604020202020204" pitchFamily="34" charset="0"/>
              <a:buChar char="•"/>
            </a:pPr>
            <a:endParaRPr lang="en-US" b="0" strike="noStrike" spc="-1" dirty="0">
              <a:solidFill>
                <a:srgbClr val="0000FF"/>
              </a:solidFill>
              <a:latin typeface="+mn-lt"/>
              <a:ea typeface="Calibri"/>
              <a:cs typeface="Times New Roman"/>
            </a:endParaRPr>
          </a:p>
          <a:p>
            <a:pPr marL="173736" lvl="1" indent="-173736">
              <a:lnSpc>
                <a:spcPct val="107000"/>
              </a:lnSpc>
              <a:spcBef>
                <a:spcPts val="499"/>
              </a:spcBef>
              <a:buClr>
                <a:srgbClr val="213163"/>
              </a:buClr>
              <a:buFont typeface="Arial" panose="020B0604020202020204" pitchFamily="34" charset="0"/>
              <a:buChar char="•"/>
            </a:pPr>
            <a:endParaRPr lang="en-US" spc="-1" dirty="0">
              <a:solidFill>
                <a:srgbClr val="0000FF"/>
              </a:solidFill>
              <a:latin typeface="+mn-lt"/>
              <a:cs typeface="Times New Roman"/>
            </a:endParaRPr>
          </a:p>
          <a:p>
            <a:pPr lvl="1">
              <a:lnSpc>
                <a:spcPct val="107000"/>
              </a:lnSpc>
              <a:spcBef>
                <a:spcPts val="499"/>
              </a:spcBef>
              <a:buClr>
                <a:srgbClr val="213163"/>
              </a:buClr>
            </a:pPr>
            <a:endParaRPr lang="en-US" b="0" strike="noStrike" spc="-1" dirty="0">
              <a:solidFill>
                <a:srgbClr val="0000FF"/>
              </a:solidFill>
              <a:latin typeface="+mn-lt"/>
              <a:cs typeface="Times New Roman"/>
            </a:endParaRPr>
          </a:p>
        </p:txBody>
      </p:sp>
      <p:sp>
        <p:nvSpPr>
          <p:cNvPr id="4" name="Rectangle 3">
            <a:extLst>
              <a:ext uri="{FF2B5EF4-FFF2-40B4-BE49-F238E27FC236}">
                <a16:creationId xmlns:a16="http://schemas.microsoft.com/office/drawing/2014/main" id="{D06565C3-BAB1-458E-A397-367F6BFBE1DA}"/>
              </a:ext>
            </a:extLst>
          </p:cNvPr>
          <p:cNvSpPr/>
          <p:nvPr/>
        </p:nvSpPr>
        <p:spPr>
          <a:xfrm>
            <a:off x="60960" y="0"/>
            <a:ext cx="995680" cy="304800"/>
          </a:xfrm>
          <a:prstGeom prst="rect">
            <a:avLst/>
          </a:prstGeom>
          <a:solidFill>
            <a:srgbClr val="223366"/>
          </a:solidFill>
          <a:ln>
            <a:solidFill>
              <a:srgbClr val="21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B3E6BFF7-A7C5-40B8-AB56-97CEC489847B}"/>
              </a:ext>
            </a:extLst>
          </p:cNvPr>
          <p:cNvSpPr txBox="1"/>
          <p:nvPr/>
        </p:nvSpPr>
        <p:spPr>
          <a:xfrm>
            <a:off x="-252846" y="-26827"/>
            <a:ext cx="4634344" cy="338554"/>
          </a:xfrm>
          <a:prstGeom prst="rect">
            <a:avLst/>
          </a:prstGeom>
          <a:noFill/>
        </p:spPr>
        <p:txBody>
          <a:bodyPr wrap="square">
            <a:spAutoFit/>
          </a:bodyPr>
          <a:lstStyle/>
          <a:p>
            <a:pPr marR="0" algn="ctr" rtl="0">
              <a:spcBef>
                <a:spcPts val="0"/>
              </a:spcBef>
              <a:spcAft>
                <a:spcPts val="0"/>
              </a:spcAft>
            </a:pPr>
            <a:r>
              <a:rPr lang="en-US" sz="1600" b="0" i="0" dirty="0">
                <a:solidFill>
                  <a:schemeClr val="bg1"/>
                </a:solidFill>
                <a:effectLst/>
                <a:latin typeface="Arial" panose="020B0604020202020204" pitchFamily="34" charset="0"/>
                <a:ea typeface="Arial" panose="020B0604020202020204" pitchFamily="34" charset="0"/>
                <a:cs typeface="Arial" panose="020B0604020202020204" pitchFamily="34" charset="0"/>
              </a:rPr>
              <a:t>Sentimental analysis of restaurant Review</a:t>
            </a:r>
            <a:endParaRPr lang="en-IN" sz="1600" dirty="0">
              <a:solidFill>
                <a:schemeClr val="bg1"/>
              </a:solidFill>
              <a:effectLst/>
            </a:endParaRPr>
          </a:p>
        </p:txBody>
      </p:sp>
    </p:spTree>
    <p:extLst>
      <p:ext uri="{BB962C8B-B14F-4D97-AF65-F5344CB8AC3E}">
        <p14:creationId xmlns:p14="http://schemas.microsoft.com/office/powerpoint/2010/main" val="37091900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456FEA5-2854-44A8-81A1-96587394BF5E}"/>
              </a:ext>
            </a:extLst>
          </p:cNvPr>
          <p:cNvSpPr/>
          <p:nvPr/>
        </p:nvSpPr>
        <p:spPr>
          <a:xfrm>
            <a:off x="60960" y="0"/>
            <a:ext cx="995680" cy="304800"/>
          </a:xfrm>
          <a:prstGeom prst="rect">
            <a:avLst/>
          </a:prstGeom>
          <a:solidFill>
            <a:srgbClr val="223366"/>
          </a:solidFill>
          <a:ln>
            <a:solidFill>
              <a:srgbClr val="21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TextBox 3">
            <a:extLst>
              <a:ext uri="{FF2B5EF4-FFF2-40B4-BE49-F238E27FC236}">
                <a16:creationId xmlns:a16="http://schemas.microsoft.com/office/drawing/2014/main" id="{69B7424D-E64D-40C4-8F2E-3FC8F36F4AD0}"/>
              </a:ext>
            </a:extLst>
          </p:cNvPr>
          <p:cNvSpPr txBox="1"/>
          <p:nvPr/>
        </p:nvSpPr>
        <p:spPr>
          <a:xfrm>
            <a:off x="-252846" y="-26827"/>
            <a:ext cx="4634344" cy="338554"/>
          </a:xfrm>
          <a:prstGeom prst="rect">
            <a:avLst/>
          </a:prstGeom>
          <a:noFill/>
        </p:spPr>
        <p:txBody>
          <a:bodyPr wrap="square">
            <a:spAutoFit/>
          </a:bodyPr>
          <a:lstStyle/>
          <a:p>
            <a:pPr marR="0" algn="ctr" rtl="0">
              <a:spcBef>
                <a:spcPts val="0"/>
              </a:spcBef>
              <a:spcAft>
                <a:spcPts val="0"/>
              </a:spcAft>
            </a:pPr>
            <a:r>
              <a:rPr lang="en-US" sz="1600" b="0" i="0" dirty="0">
                <a:solidFill>
                  <a:schemeClr val="bg1"/>
                </a:solidFill>
                <a:effectLst/>
                <a:latin typeface="Arial" panose="020B0604020202020204" pitchFamily="34" charset="0"/>
                <a:ea typeface="Arial" panose="020B0604020202020204" pitchFamily="34" charset="0"/>
                <a:cs typeface="Arial" panose="020B0604020202020204" pitchFamily="34" charset="0"/>
              </a:rPr>
              <a:t>Sentimental analysis of restaurant Review</a:t>
            </a:r>
            <a:endParaRPr lang="en-IN" sz="1600" dirty="0">
              <a:solidFill>
                <a:schemeClr val="bg1"/>
              </a:solidFill>
              <a:effectLst/>
            </a:endParaRPr>
          </a:p>
        </p:txBody>
      </p:sp>
      <p:pic>
        <p:nvPicPr>
          <p:cNvPr id="5" name="Untitled video - Made with Clipchamp (13)">
            <a:hlinkClick r:id="" action="ppaction://media"/>
            <a:extLst>
              <a:ext uri="{FF2B5EF4-FFF2-40B4-BE49-F238E27FC236}">
                <a16:creationId xmlns:a16="http://schemas.microsoft.com/office/drawing/2014/main" id="{FB486459-8CAE-4E6E-83A0-9C9A1C72D569}"/>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806027" y="742950"/>
            <a:ext cx="7012411" cy="3657600"/>
          </a:xfrm>
          <a:prstGeom prst="rect">
            <a:avLst/>
          </a:prstGeom>
        </p:spPr>
      </p:pic>
    </p:spTree>
    <p:extLst>
      <p:ext uri="{BB962C8B-B14F-4D97-AF65-F5344CB8AC3E}">
        <p14:creationId xmlns:p14="http://schemas.microsoft.com/office/powerpoint/2010/main" val="3124143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459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a:t>Thank you!</a:t>
            </a:r>
          </a:p>
        </p:txBody>
      </p:sp>
      <p:sp>
        <p:nvSpPr>
          <p:cNvPr id="4" name="Rectangle 3">
            <a:extLst>
              <a:ext uri="{FF2B5EF4-FFF2-40B4-BE49-F238E27FC236}">
                <a16:creationId xmlns:a16="http://schemas.microsoft.com/office/drawing/2014/main" id="{EEED16A3-1014-428D-90DB-A8E324E3C5B5}"/>
              </a:ext>
            </a:extLst>
          </p:cNvPr>
          <p:cNvSpPr/>
          <p:nvPr/>
        </p:nvSpPr>
        <p:spPr>
          <a:xfrm>
            <a:off x="60960" y="0"/>
            <a:ext cx="995680" cy="304800"/>
          </a:xfrm>
          <a:prstGeom prst="rect">
            <a:avLst/>
          </a:prstGeom>
          <a:solidFill>
            <a:srgbClr val="223366"/>
          </a:solidFill>
          <a:ln>
            <a:solidFill>
              <a:srgbClr val="21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73D59BA7-C494-4970-9699-11BFD901D418}"/>
              </a:ext>
            </a:extLst>
          </p:cNvPr>
          <p:cNvSpPr txBox="1"/>
          <p:nvPr/>
        </p:nvSpPr>
        <p:spPr>
          <a:xfrm>
            <a:off x="-252846" y="-26827"/>
            <a:ext cx="4634344" cy="338554"/>
          </a:xfrm>
          <a:prstGeom prst="rect">
            <a:avLst/>
          </a:prstGeom>
          <a:noFill/>
        </p:spPr>
        <p:txBody>
          <a:bodyPr wrap="square">
            <a:spAutoFit/>
          </a:bodyPr>
          <a:lstStyle/>
          <a:p>
            <a:pPr marR="0" algn="ctr" rtl="0">
              <a:spcBef>
                <a:spcPts val="0"/>
              </a:spcBef>
              <a:spcAft>
                <a:spcPts val="0"/>
              </a:spcAft>
            </a:pPr>
            <a:r>
              <a:rPr lang="en-US" sz="1600" b="0" i="0" dirty="0">
                <a:solidFill>
                  <a:schemeClr val="bg1"/>
                </a:solidFill>
                <a:effectLst/>
                <a:latin typeface="Arial" panose="020B0604020202020204" pitchFamily="34" charset="0"/>
                <a:ea typeface="Arial" panose="020B0604020202020204" pitchFamily="34" charset="0"/>
                <a:cs typeface="Arial" panose="020B0604020202020204" pitchFamily="34" charset="0"/>
              </a:rPr>
              <a:t>Sentimental analysis of restaurant Review</a:t>
            </a:r>
            <a:endParaRPr lang="en-IN" sz="1600" dirty="0">
              <a:solidFill>
                <a:schemeClr val="bg1"/>
              </a:solidFill>
              <a:effectLst/>
            </a:endParaRPr>
          </a:p>
        </p:txBody>
      </p:sp>
    </p:spTree>
    <p:extLst>
      <p:ext uri="{BB962C8B-B14F-4D97-AF65-F5344CB8AC3E}">
        <p14:creationId xmlns:p14="http://schemas.microsoft.com/office/powerpoint/2010/main" val="1882378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5" name="TextBox 1174">
            <a:extLst>
              <a:ext uri="{FF2B5EF4-FFF2-40B4-BE49-F238E27FC236}">
                <a16:creationId xmlns:a16="http://schemas.microsoft.com/office/drawing/2014/main" id="{927410B5-1C26-2D39-1160-ABCF2EAFC484}"/>
              </a:ext>
            </a:extLst>
          </p:cNvPr>
          <p:cNvSpPr txBox="1"/>
          <p:nvPr/>
        </p:nvSpPr>
        <p:spPr>
          <a:xfrm>
            <a:off x="366152" y="598433"/>
            <a:ext cx="4624216"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Times New Roman" panose="02020603050405020304" pitchFamily="18" charset="0"/>
                <a:cs typeface="Times New Roman" panose="02020603050405020304" pitchFamily="18" charset="0"/>
              </a:rPr>
              <a:t>OUTLINE</a:t>
            </a:r>
            <a:endParaRPr lang="en-US" sz="900" b="1"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E1494DD5-904E-76E9-38C0-10A35CC5BDD0}"/>
              </a:ext>
            </a:extLst>
          </p:cNvPr>
          <p:cNvSpPr txBox="1"/>
          <p:nvPr/>
        </p:nvSpPr>
        <p:spPr>
          <a:xfrm>
            <a:off x="624661" y="1436524"/>
            <a:ext cx="6935087" cy="2862322"/>
          </a:xfrm>
          <a:prstGeom prst="rect">
            <a:avLst/>
          </a:prstGeom>
          <a:noFill/>
        </p:spPr>
        <p:txBody>
          <a:bodyPr wrap="square">
            <a:spAutoFit/>
          </a:bodyPr>
          <a:lstStyle/>
          <a:p>
            <a:pPr marL="285750" indent="-285750">
              <a:buFont typeface="Arial" panose="020B0604020202020204" pitchFamily="34" charset="0"/>
              <a:buChar char="•"/>
            </a:pPr>
            <a:r>
              <a:rPr lang="en-US" sz="1800" dirty="0">
                <a:latin typeface="Times New Roman" panose="02020603050405020304" pitchFamily="18" charset="0"/>
                <a:ea typeface="+mn-lt"/>
                <a:cs typeface="Times New Roman" panose="02020603050405020304" pitchFamily="18" charset="0"/>
              </a:rPr>
              <a:t>Abstract     </a:t>
            </a:r>
            <a:endParaRPr lang="en-US" sz="18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1800" dirty="0">
                <a:latin typeface="Times New Roman" panose="02020603050405020304" pitchFamily="18" charset="0"/>
                <a:ea typeface="+mn-lt"/>
                <a:cs typeface="Times New Roman" panose="02020603050405020304" pitchFamily="18" charset="0"/>
              </a:rPr>
              <a:t>Problem Statement</a:t>
            </a:r>
            <a:endParaRPr lang="en-US" sz="18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1800" dirty="0">
                <a:latin typeface="Times New Roman" panose="02020603050405020304" pitchFamily="18" charset="0"/>
                <a:ea typeface="+mn-lt"/>
                <a:cs typeface="Times New Roman" panose="02020603050405020304" pitchFamily="18" charset="0"/>
              </a:rPr>
              <a:t>Aims, Objective &amp; Proposed System/Solution</a:t>
            </a:r>
            <a:endParaRPr lang="en-US" sz="18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1800" dirty="0">
                <a:latin typeface="Times New Roman" panose="02020603050405020304" pitchFamily="18" charset="0"/>
                <a:ea typeface="+mn-lt"/>
                <a:cs typeface="Times New Roman" panose="02020603050405020304" pitchFamily="18" charset="0"/>
              </a:rPr>
              <a:t>System Design/Architecture </a:t>
            </a:r>
            <a:endParaRPr lang="en-US" sz="18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1800" dirty="0">
                <a:latin typeface="Times New Roman" panose="02020603050405020304" pitchFamily="18" charset="0"/>
                <a:ea typeface="+mn-lt"/>
                <a:cs typeface="Times New Roman" panose="02020603050405020304" pitchFamily="18" charset="0"/>
              </a:rPr>
              <a:t>System Development Approach (Technology Used) </a:t>
            </a:r>
          </a:p>
          <a:p>
            <a:pPr marL="285750" indent="-285750">
              <a:buFont typeface="Arial" panose="020B0604020202020204" pitchFamily="34" charset="0"/>
              <a:buChar char="•"/>
            </a:pPr>
            <a:r>
              <a:rPr lang="en-US" sz="1800" dirty="0">
                <a:latin typeface="Times New Roman" panose="02020603050405020304" pitchFamily="18" charset="0"/>
                <a:ea typeface="+mn-lt"/>
                <a:cs typeface="Times New Roman" panose="02020603050405020304" pitchFamily="18" charset="0"/>
              </a:rPr>
              <a:t>Algorithm &amp; Deployment  </a:t>
            </a:r>
            <a:endParaRPr lang="en-US" sz="18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1800" dirty="0">
                <a:latin typeface="Times New Roman" panose="02020603050405020304" pitchFamily="18" charset="0"/>
                <a:ea typeface="+mn-lt"/>
                <a:cs typeface="Times New Roman" panose="02020603050405020304" pitchFamily="18" charset="0"/>
              </a:rPr>
              <a:t>Conclusion</a:t>
            </a:r>
          </a:p>
          <a:p>
            <a:pPr marL="285750" indent="-285750">
              <a:buFont typeface="Arial" panose="020B0604020202020204" pitchFamily="34" charset="0"/>
              <a:buChar char="•"/>
            </a:pPr>
            <a:r>
              <a:rPr lang="en-US" sz="1800" dirty="0">
                <a:latin typeface="Times New Roman" panose="02020603050405020304" pitchFamily="18" charset="0"/>
                <a:ea typeface="+mn-lt"/>
                <a:cs typeface="Times New Roman" panose="02020603050405020304" pitchFamily="18" charset="0"/>
              </a:rPr>
              <a:t>Future Scope</a:t>
            </a:r>
            <a:endParaRPr lang="en-IN" sz="18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1800" dirty="0">
                <a:latin typeface="Times New Roman" panose="02020603050405020304" pitchFamily="18" charset="0"/>
                <a:ea typeface="+mn-lt"/>
                <a:cs typeface="Times New Roman" panose="02020603050405020304" pitchFamily="18" charset="0"/>
              </a:rPr>
              <a:t>References</a:t>
            </a:r>
          </a:p>
          <a:p>
            <a:pPr marL="285750" indent="-285750">
              <a:buFont typeface="Arial" panose="020B0604020202020204" pitchFamily="34" charset="0"/>
              <a:buChar char="•"/>
            </a:pPr>
            <a:r>
              <a:rPr lang="en-US" sz="1800" dirty="0">
                <a:latin typeface="Times New Roman" panose="02020603050405020304" pitchFamily="18" charset="0"/>
                <a:ea typeface="+mn-lt"/>
                <a:cs typeface="Times New Roman" panose="02020603050405020304" pitchFamily="18" charset="0"/>
              </a:rPr>
              <a:t>Video of the Project</a:t>
            </a:r>
            <a:endParaRPr lang="en-US" sz="1800" dirty="0">
              <a:latin typeface="Times New Roman" panose="02020603050405020304" pitchFamily="18" charset="0"/>
              <a:cs typeface="Times New Roman" panose="02020603050405020304" pitchFamily="18" charset="0"/>
            </a:endParaRPr>
          </a:p>
        </p:txBody>
      </p:sp>
      <p:sp>
        <p:nvSpPr>
          <p:cNvPr id="3" name="Rectangle 2">
            <a:extLst>
              <a:ext uri="{FF2B5EF4-FFF2-40B4-BE49-F238E27FC236}">
                <a16:creationId xmlns:a16="http://schemas.microsoft.com/office/drawing/2014/main" id="{B31C5928-FC80-4800-8713-E35C76F62658}"/>
              </a:ext>
            </a:extLst>
          </p:cNvPr>
          <p:cNvSpPr/>
          <p:nvPr/>
        </p:nvSpPr>
        <p:spPr>
          <a:xfrm>
            <a:off x="60960" y="0"/>
            <a:ext cx="1036320" cy="318347"/>
          </a:xfrm>
          <a:prstGeom prst="rect">
            <a:avLst/>
          </a:prstGeom>
          <a:solidFill>
            <a:srgbClr val="223366"/>
          </a:solidFill>
          <a:ln>
            <a:solidFill>
              <a:srgbClr val="21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32ECDB61-7F91-4AE0-A400-A86F0DD6634D}"/>
              </a:ext>
            </a:extLst>
          </p:cNvPr>
          <p:cNvSpPr txBox="1"/>
          <p:nvPr/>
        </p:nvSpPr>
        <p:spPr>
          <a:xfrm>
            <a:off x="-419947" y="-32001"/>
            <a:ext cx="4991947" cy="338554"/>
          </a:xfrm>
          <a:prstGeom prst="rect">
            <a:avLst/>
          </a:prstGeom>
          <a:noFill/>
        </p:spPr>
        <p:txBody>
          <a:bodyPr wrap="square" rtlCol="0">
            <a:spAutoFit/>
          </a:bodyPr>
          <a:lstStyle/>
          <a:p>
            <a:pPr algn="ctr"/>
            <a:r>
              <a:rPr lang="en-US" sz="1600" dirty="0">
                <a:solidFill>
                  <a:schemeClr val="bg1"/>
                </a:solidFill>
              </a:rPr>
              <a:t>Sentimental analysis of restaurant Review</a:t>
            </a:r>
          </a:p>
        </p:txBody>
      </p:sp>
    </p:spTree>
    <p:extLst>
      <p:ext uri="{BB962C8B-B14F-4D97-AF65-F5344CB8AC3E}">
        <p14:creationId xmlns:p14="http://schemas.microsoft.com/office/powerpoint/2010/main" val="1253004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F78195-9B03-00E3-45B8-00FA85409CCC}"/>
              </a:ext>
            </a:extLst>
          </p:cNvPr>
          <p:cNvSpPr>
            <a:spLocks noGrp="1"/>
          </p:cNvSpPr>
          <p:nvPr>
            <p:ph type="title"/>
          </p:nvPr>
        </p:nvSpPr>
        <p:spPr>
          <a:xfrm>
            <a:off x="311700" y="445025"/>
            <a:ext cx="8520600" cy="461665"/>
          </a:xfr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Times New Roman" panose="02020603050405020304" pitchFamily="18" charset="0"/>
                <a:cs typeface="Times New Roman" panose="02020603050405020304" pitchFamily="18" charset="0"/>
              </a:rPr>
              <a:t>Abstract</a:t>
            </a:r>
            <a:endParaRPr lang="en-IN" sz="2400" b="1" dirty="0">
              <a:solidFill>
                <a:srgbClr val="002060"/>
              </a:solidFill>
              <a:latin typeface="Times New Roman" panose="02020603050405020304" pitchFamily="18" charset="0"/>
              <a:cs typeface="Times New Roman" panose="02020603050405020304" pitchFamily="18" charset="0"/>
            </a:endParaRPr>
          </a:p>
        </p:txBody>
      </p:sp>
      <p:sp>
        <p:nvSpPr>
          <p:cNvPr id="3" name="Title 1">
            <a:extLst>
              <a:ext uri="{FF2B5EF4-FFF2-40B4-BE49-F238E27FC236}">
                <a16:creationId xmlns:a16="http://schemas.microsoft.com/office/drawing/2014/main" id="{F830AD99-A402-4BB8-BA46-9DEC1DBA3B05}"/>
              </a:ext>
            </a:extLst>
          </p:cNvPr>
          <p:cNvSpPr txBox="1">
            <a:spLocks/>
          </p:cNvSpPr>
          <p:nvPr/>
        </p:nvSpPr>
        <p:spPr>
          <a:xfrm>
            <a:off x="311700" y="577105"/>
            <a:ext cx="8520600" cy="3170099"/>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9pPr>
          </a:lstStyle>
          <a:p>
            <a:pPr algn="just"/>
            <a:endParaRPr lang="en-US" sz="2400" b="1" dirty="0">
              <a:solidFill>
                <a:srgbClr val="222222"/>
              </a:solidFill>
              <a:latin typeface="Times New Roman"/>
            </a:endParaRPr>
          </a:p>
          <a:p>
            <a:pPr algn="just">
              <a:lnSpc>
                <a:spcPct val="150000"/>
              </a:lnSpc>
            </a:pPr>
            <a:r>
              <a:rPr lang="en-US" sz="1600" dirty="0">
                <a:solidFill>
                  <a:srgbClr val="222222"/>
                </a:solidFill>
                <a:latin typeface="Times New Roman"/>
              </a:rPr>
              <a:t>Sentiment Analysis of Restaurant Reviews is a machine learning project aimed at classifying customer reviews into positive and negative categories. This project leverages Natural Language Processing (NLP) techniques and various machine learning algorithms to analyze textual data and predict sentiment. The project’s outcome will provide valuable insights into customer satisfaction and areas of improvement for restaurants, contributing to the enhancement of the overall dining experience.</a:t>
            </a:r>
            <a:endParaRPr lang="en-US" sz="1600" dirty="0">
              <a:latin typeface="Times New Roman"/>
              <a:cs typeface="Calibri"/>
            </a:endParaRPr>
          </a:p>
          <a:p>
            <a:endParaRPr lang="en-US" sz="3200" b="1" dirty="0">
              <a:latin typeface="Arial" panose="020B0604020202020204" pitchFamily="34" charset="0"/>
              <a:cs typeface="Arial" panose="020B0604020202020204" pitchFamily="34" charset="0"/>
            </a:endParaRPr>
          </a:p>
        </p:txBody>
      </p:sp>
      <p:sp>
        <p:nvSpPr>
          <p:cNvPr id="4" name="Rectangle 3">
            <a:extLst>
              <a:ext uri="{FF2B5EF4-FFF2-40B4-BE49-F238E27FC236}">
                <a16:creationId xmlns:a16="http://schemas.microsoft.com/office/drawing/2014/main" id="{0E9AEC8B-6446-4FB5-A29D-8FF9061644B8}"/>
              </a:ext>
            </a:extLst>
          </p:cNvPr>
          <p:cNvSpPr/>
          <p:nvPr/>
        </p:nvSpPr>
        <p:spPr>
          <a:xfrm>
            <a:off x="60960" y="0"/>
            <a:ext cx="1036320" cy="318347"/>
          </a:xfrm>
          <a:prstGeom prst="rect">
            <a:avLst/>
          </a:prstGeom>
          <a:solidFill>
            <a:srgbClr val="223366"/>
          </a:solidFill>
          <a:ln>
            <a:solidFill>
              <a:srgbClr val="21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extBox 5">
            <a:extLst>
              <a:ext uri="{FF2B5EF4-FFF2-40B4-BE49-F238E27FC236}">
                <a16:creationId xmlns:a16="http://schemas.microsoft.com/office/drawing/2014/main" id="{EFD10A17-7EA3-4B80-8DB7-2C8F0EF4F261}"/>
              </a:ext>
            </a:extLst>
          </p:cNvPr>
          <p:cNvSpPr txBox="1"/>
          <p:nvPr/>
        </p:nvSpPr>
        <p:spPr>
          <a:xfrm>
            <a:off x="-264161" y="-20207"/>
            <a:ext cx="4632960" cy="338554"/>
          </a:xfrm>
          <a:prstGeom prst="rect">
            <a:avLst/>
          </a:prstGeom>
          <a:noFill/>
        </p:spPr>
        <p:txBody>
          <a:bodyPr wrap="square">
            <a:spAutoFit/>
          </a:bodyPr>
          <a:lstStyle/>
          <a:p>
            <a:pPr marR="0" algn="ctr" rtl="0">
              <a:spcBef>
                <a:spcPts val="0"/>
              </a:spcBef>
              <a:spcAft>
                <a:spcPts val="0"/>
              </a:spcAft>
            </a:pPr>
            <a:r>
              <a:rPr lang="en-US" sz="1600" b="0" i="0" dirty="0">
                <a:solidFill>
                  <a:schemeClr val="bg1"/>
                </a:solidFill>
                <a:effectLst/>
                <a:latin typeface="Arial" panose="020B0604020202020204" pitchFamily="34" charset="0"/>
                <a:ea typeface="Arial" panose="020B0604020202020204" pitchFamily="34" charset="0"/>
                <a:cs typeface="Arial" panose="020B0604020202020204" pitchFamily="34" charset="0"/>
              </a:rPr>
              <a:t>Sentimental analysis of restaurant Review</a:t>
            </a:r>
            <a:endParaRPr lang="en-IN" sz="1600" dirty="0">
              <a:solidFill>
                <a:schemeClr val="bg1"/>
              </a:solidFill>
              <a:effectLst/>
            </a:endParaRPr>
          </a:p>
        </p:txBody>
      </p:sp>
    </p:spTree>
    <p:extLst>
      <p:ext uri="{BB962C8B-B14F-4D97-AF65-F5344CB8AC3E}">
        <p14:creationId xmlns:p14="http://schemas.microsoft.com/office/powerpoint/2010/main" val="492154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D2E813-CB30-52BE-482F-A822E8D42EA5}"/>
              </a:ext>
            </a:extLst>
          </p:cNvPr>
          <p:cNvSpPr>
            <a:spLocks noGrp="1"/>
          </p:cNvSpPr>
          <p:nvPr>
            <p:ph type="title"/>
          </p:nvPr>
        </p:nvSpPr>
        <p:spPr/>
        <p:txBody>
          <a:bodyPr/>
          <a:lstStyle/>
          <a:p>
            <a:r>
              <a:rPr lang="en-US" sz="2400" b="1" dirty="0">
                <a:solidFill>
                  <a:srgbClr val="002060"/>
                </a:solidFill>
                <a:latin typeface="Times New Roman" panose="02020603050405020304" pitchFamily="18" charset="0"/>
                <a:cs typeface="Times New Roman" panose="02020603050405020304" pitchFamily="18" charset="0"/>
              </a:rPr>
              <a:t>Problem</a:t>
            </a:r>
            <a:r>
              <a:rPr lang="en-US" sz="1400" b="1" dirty="0">
                <a:solidFill>
                  <a:schemeClr val="accent1"/>
                </a:solidFill>
                <a:latin typeface="Times New Roman" panose="02020603050405020304" pitchFamily="18" charset="0"/>
                <a:cs typeface="Times New Roman" panose="02020603050405020304" pitchFamily="18" charset="0"/>
              </a:rPr>
              <a:t> </a:t>
            </a:r>
            <a:r>
              <a:rPr lang="en-US" sz="2400" b="1" dirty="0">
                <a:solidFill>
                  <a:srgbClr val="002060"/>
                </a:solidFill>
                <a:latin typeface="Times New Roman" panose="02020603050405020304" pitchFamily="18" charset="0"/>
                <a:cs typeface="Times New Roman" panose="02020603050405020304" pitchFamily="18" charset="0"/>
              </a:rPr>
              <a:t>Statement</a:t>
            </a:r>
            <a:endParaRPr lang="en-IN" sz="2400" b="1" dirty="0">
              <a:solidFill>
                <a:srgbClr val="002060"/>
              </a:solidFill>
              <a:latin typeface="Times New Roman" panose="02020603050405020304" pitchFamily="18" charset="0"/>
              <a:cs typeface="Times New Roman" panose="02020603050405020304" pitchFamily="18" charset="0"/>
            </a:endParaRPr>
          </a:p>
        </p:txBody>
      </p:sp>
      <p:sp>
        <p:nvSpPr>
          <p:cNvPr id="3" name="Title 1">
            <a:extLst>
              <a:ext uri="{FF2B5EF4-FFF2-40B4-BE49-F238E27FC236}">
                <a16:creationId xmlns:a16="http://schemas.microsoft.com/office/drawing/2014/main" id="{2D751208-5747-4828-A922-6CA570195D7F}"/>
              </a:ext>
            </a:extLst>
          </p:cNvPr>
          <p:cNvSpPr txBox="1">
            <a:spLocks/>
          </p:cNvSpPr>
          <p:nvPr/>
        </p:nvSpPr>
        <p:spPr>
          <a:xfrm>
            <a:off x="311700" y="445025"/>
            <a:ext cx="8520600" cy="2431435"/>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9pPr>
          </a:lstStyle>
          <a:p>
            <a:pPr algn="just"/>
            <a:r>
              <a:rPr lang="en-US" sz="1600" b="1" dirty="0">
                <a:solidFill>
                  <a:srgbClr val="002060"/>
                </a:solidFill>
                <a:latin typeface="Times New Roman" panose="02020603050405020304" pitchFamily="18" charset="0"/>
                <a:cs typeface="Times New Roman" panose="02020603050405020304" pitchFamily="18" charset="0"/>
              </a:rPr>
              <a:t>			</a:t>
            </a:r>
          </a:p>
          <a:p>
            <a:pPr algn="just">
              <a:lnSpc>
                <a:spcPct val="150000"/>
              </a:lnSpc>
            </a:pPr>
            <a:br>
              <a:rPr lang="en-US" sz="1600" b="1" dirty="0">
                <a:solidFill>
                  <a:srgbClr val="002060"/>
                </a:solidFill>
                <a:latin typeface="Times New Roman" panose="02020603050405020304" pitchFamily="18" charset="0"/>
                <a:cs typeface="Times New Roman" panose="02020603050405020304" pitchFamily="18" charset="0"/>
              </a:rPr>
            </a:br>
            <a:r>
              <a:rPr lang="en-US" sz="1600" b="0" kern="12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The problem statement is to find whether the Review of the Restaurant is positive or Negative . There are different types of reviews given by the customers after completing eating food. It might be either positive and negative.so we need to predict the  how much percentage of good review of Entire dataset.</a:t>
            </a:r>
            <a:endParaRPr lang="en-US" sz="1600" dirty="0">
              <a:latin typeface="Times New Roman" panose="02020603050405020304" pitchFamily="18" charset="0"/>
              <a:cs typeface="Times New Roman" panose="02020603050405020304" pitchFamily="18" charset="0"/>
            </a:endParaRPr>
          </a:p>
          <a:p>
            <a:endParaRPr lang="en-US" sz="1600" b="1" dirty="0">
              <a:latin typeface="Times New Roman" panose="02020603050405020304" pitchFamily="18" charset="0"/>
              <a:cs typeface="Times New Roman" panose="02020603050405020304" pitchFamily="18" charset="0"/>
            </a:endParaRPr>
          </a:p>
        </p:txBody>
      </p:sp>
      <p:sp>
        <p:nvSpPr>
          <p:cNvPr id="8" name="Rectangle 7">
            <a:extLst>
              <a:ext uri="{FF2B5EF4-FFF2-40B4-BE49-F238E27FC236}">
                <a16:creationId xmlns:a16="http://schemas.microsoft.com/office/drawing/2014/main" id="{787E83C5-3CD9-4648-B686-50600AD0BEB8}"/>
              </a:ext>
            </a:extLst>
          </p:cNvPr>
          <p:cNvSpPr/>
          <p:nvPr/>
        </p:nvSpPr>
        <p:spPr>
          <a:xfrm>
            <a:off x="67041" y="-21493"/>
            <a:ext cx="976745" cy="338554"/>
          </a:xfrm>
          <a:prstGeom prst="rect">
            <a:avLst/>
          </a:prstGeom>
          <a:solidFill>
            <a:srgbClr val="223366"/>
          </a:solidFill>
          <a:ln>
            <a:solidFill>
              <a:srgbClr val="21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TextBox 9">
            <a:extLst>
              <a:ext uri="{FF2B5EF4-FFF2-40B4-BE49-F238E27FC236}">
                <a16:creationId xmlns:a16="http://schemas.microsoft.com/office/drawing/2014/main" id="{1E17CFC7-8A97-406C-B266-60BE9E05D750}"/>
              </a:ext>
            </a:extLst>
          </p:cNvPr>
          <p:cNvSpPr txBox="1"/>
          <p:nvPr/>
        </p:nvSpPr>
        <p:spPr>
          <a:xfrm>
            <a:off x="-613064" y="-21493"/>
            <a:ext cx="5479472" cy="338554"/>
          </a:xfrm>
          <a:prstGeom prst="rect">
            <a:avLst/>
          </a:prstGeom>
          <a:noFill/>
        </p:spPr>
        <p:txBody>
          <a:bodyPr wrap="square">
            <a:spAutoFit/>
          </a:bodyPr>
          <a:lstStyle/>
          <a:p>
            <a:pPr marR="0" algn="ctr" rtl="0">
              <a:spcBef>
                <a:spcPts val="0"/>
              </a:spcBef>
              <a:spcAft>
                <a:spcPts val="0"/>
              </a:spcAft>
            </a:pPr>
            <a:r>
              <a:rPr lang="en-US" sz="1600" b="0" i="0" dirty="0">
                <a:solidFill>
                  <a:schemeClr val="bg1"/>
                </a:solidFill>
                <a:effectLst/>
                <a:latin typeface="Arial" panose="020B0604020202020204" pitchFamily="34" charset="0"/>
                <a:ea typeface="Arial" panose="020B0604020202020204" pitchFamily="34" charset="0"/>
                <a:cs typeface="Arial" panose="020B0604020202020204" pitchFamily="34" charset="0"/>
              </a:rPr>
              <a:t>Sentimental analysis of restaurant Review</a:t>
            </a:r>
            <a:endParaRPr lang="en-IN" sz="1600" dirty="0">
              <a:solidFill>
                <a:schemeClr val="bg1"/>
              </a:solidFill>
              <a:effectLst/>
            </a:endParaRPr>
          </a:p>
        </p:txBody>
      </p:sp>
    </p:spTree>
    <p:extLst>
      <p:ext uri="{BB962C8B-B14F-4D97-AF65-F5344CB8AC3E}">
        <p14:creationId xmlns:p14="http://schemas.microsoft.com/office/powerpoint/2010/main" val="34016959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25A274DA-88C3-40DB-8405-CE3A8E8C121E}"/>
              </a:ext>
            </a:extLst>
          </p:cNvPr>
          <p:cNvSpPr txBox="1">
            <a:spLocks/>
          </p:cNvSpPr>
          <p:nvPr/>
        </p:nvSpPr>
        <p:spPr>
          <a:xfrm>
            <a:off x="121198" y="421913"/>
            <a:ext cx="8520600" cy="6294031"/>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9pPr>
          </a:lstStyle>
          <a:p>
            <a:r>
              <a:rPr lang="en-US" sz="2400" b="1" dirty="0">
                <a:solidFill>
                  <a:srgbClr val="002060"/>
                </a:solidFill>
                <a:latin typeface="Times New Roman" panose="02020603050405020304" pitchFamily="18" charset="0"/>
                <a:cs typeface="Times New Roman" panose="02020603050405020304" pitchFamily="18" charset="0"/>
              </a:rPr>
              <a:t>Aim and Objective</a:t>
            </a:r>
            <a:br>
              <a:rPr lang="en-US" sz="2400" b="1" dirty="0"/>
            </a:br>
            <a:r>
              <a:rPr lang="en-US" sz="2000" b="1" dirty="0">
                <a:solidFill>
                  <a:srgbClr val="1F1F1F"/>
                </a:solidFill>
                <a:latin typeface="Times New Roman"/>
              </a:rPr>
              <a:t>Aim:</a:t>
            </a:r>
            <a:endParaRPr lang="en-US" sz="2000" b="1" dirty="0">
              <a:solidFill>
                <a:srgbClr val="262626"/>
              </a:solidFill>
              <a:latin typeface="Times New Roman"/>
            </a:endParaRPr>
          </a:p>
          <a:p>
            <a:pPr>
              <a:lnSpc>
                <a:spcPct val="150000"/>
              </a:lnSpc>
            </a:pPr>
            <a:r>
              <a:rPr lang="en-US" sz="2000" dirty="0">
                <a:solidFill>
                  <a:srgbClr val="1F1F1F"/>
                </a:solidFill>
              </a:rPr>
              <a:t>     </a:t>
            </a:r>
            <a:r>
              <a:rPr lang="en-US" sz="1800" dirty="0">
                <a:solidFill>
                  <a:srgbClr val="1F1F1F"/>
                </a:solidFill>
                <a:latin typeface="Times New Roman" panose="02020603050405020304" pitchFamily="18" charset="0"/>
                <a:cs typeface="Times New Roman" panose="02020603050405020304" pitchFamily="18" charset="0"/>
              </a:rPr>
              <a:t>The aim of the Sentiment Analysis of Restaurant Reviews project is to develop a machine learning model that can accurately classify customer reviews into positive, negative, or neutral categories. This classification can provide valuable insights into customer satisfaction and areas of improvement for restaurants.</a:t>
            </a:r>
            <a:br>
              <a:rPr lang="en-US" sz="2800" dirty="0"/>
            </a:br>
            <a:r>
              <a:rPr lang="en-US" sz="2000" b="1" dirty="0">
                <a:solidFill>
                  <a:srgbClr val="1F1F1F"/>
                </a:solidFill>
                <a:latin typeface="Times New Roman"/>
              </a:rPr>
              <a:t>Objectives: </a:t>
            </a:r>
            <a:endParaRPr lang="en-US" sz="2000" b="1" dirty="0">
              <a:latin typeface="Times New Roman"/>
            </a:endParaRPr>
          </a:p>
          <a:p>
            <a:pPr marL="285750" indent="-285750">
              <a:lnSpc>
                <a:spcPct val="150000"/>
              </a:lnSpc>
              <a:buFont typeface="Arial"/>
              <a:buChar char="•"/>
            </a:pPr>
            <a:r>
              <a:rPr lang="en-US" sz="1800" dirty="0">
                <a:solidFill>
                  <a:srgbClr val="1F1F1F"/>
                </a:solidFill>
                <a:latin typeface="Times New Roman"/>
              </a:rPr>
              <a:t>To develop a machine learning model that can accurately classify restaurant reviews into positive and negative.</a:t>
            </a:r>
          </a:p>
          <a:p>
            <a:pPr marL="285750" indent="-285750">
              <a:lnSpc>
                <a:spcPct val="150000"/>
              </a:lnSpc>
              <a:buFont typeface="Arial"/>
              <a:buChar char="•"/>
            </a:pPr>
            <a:r>
              <a:rPr lang="en-US" sz="1800" dirty="0">
                <a:solidFill>
                  <a:srgbClr val="1F1F1F"/>
                </a:solidFill>
                <a:latin typeface="Times New Roman"/>
              </a:rPr>
              <a:t>To provide actionable insights to restaurants based on the sentiment analysis, helping them improve their services and enhance customer satisfaction.</a:t>
            </a:r>
          </a:p>
          <a:p>
            <a:pPr marL="285750" indent="-285750">
              <a:buFont typeface="Arial"/>
              <a:buChar char="•"/>
            </a:pPr>
            <a:endParaRPr lang="en-US" sz="1800" dirty="0">
              <a:solidFill>
                <a:srgbClr val="1F1F1F"/>
              </a:solidFill>
              <a:latin typeface="Times New Roman"/>
            </a:endParaRPr>
          </a:p>
          <a:p>
            <a:br>
              <a:rPr lang="en-US" sz="2400" dirty="0"/>
            </a:br>
            <a:endParaRPr lang="en-US" sz="2400" dirty="0"/>
          </a:p>
          <a:p>
            <a:endParaRPr lang="en-US" sz="2000" dirty="0">
              <a:solidFill>
                <a:srgbClr val="222222"/>
              </a:solidFill>
              <a:latin typeface="Times New Roman"/>
              <a:cs typeface="Times New Roman"/>
            </a:endParaRPr>
          </a:p>
          <a:p>
            <a:endParaRPr lang="en-US" sz="2400" b="1" dirty="0">
              <a:latin typeface="Arial" panose="020B0604020202020204" pitchFamily="34" charset="0"/>
              <a:cs typeface="Arial" panose="020B0604020202020204" pitchFamily="34" charset="0"/>
            </a:endParaRPr>
          </a:p>
        </p:txBody>
      </p:sp>
      <p:sp>
        <p:nvSpPr>
          <p:cNvPr id="6" name="Rectangle 5">
            <a:extLst>
              <a:ext uri="{FF2B5EF4-FFF2-40B4-BE49-F238E27FC236}">
                <a16:creationId xmlns:a16="http://schemas.microsoft.com/office/drawing/2014/main" id="{CFF60D8B-382A-4D30-891D-2422E4B77618}"/>
              </a:ext>
            </a:extLst>
          </p:cNvPr>
          <p:cNvSpPr/>
          <p:nvPr/>
        </p:nvSpPr>
        <p:spPr>
          <a:xfrm>
            <a:off x="69273" y="0"/>
            <a:ext cx="1025236" cy="311727"/>
          </a:xfrm>
          <a:prstGeom prst="rect">
            <a:avLst/>
          </a:prstGeom>
          <a:solidFill>
            <a:srgbClr val="223366"/>
          </a:solidFill>
          <a:ln>
            <a:solidFill>
              <a:srgbClr val="21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TextBox 7">
            <a:extLst>
              <a:ext uri="{FF2B5EF4-FFF2-40B4-BE49-F238E27FC236}">
                <a16:creationId xmlns:a16="http://schemas.microsoft.com/office/drawing/2014/main" id="{3CEF5A2B-D0B8-4891-B681-52E82C276540}"/>
              </a:ext>
            </a:extLst>
          </p:cNvPr>
          <p:cNvSpPr txBox="1"/>
          <p:nvPr/>
        </p:nvSpPr>
        <p:spPr>
          <a:xfrm>
            <a:off x="-252846" y="-26827"/>
            <a:ext cx="4634344" cy="338554"/>
          </a:xfrm>
          <a:prstGeom prst="rect">
            <a:avLst/>
          </a:prstGeom>
          <a:noFill/>
        </p:spPr>
        <p:txBody>
          <a:bodyPr wrap="square">
            <a:spAutoFit/>
          </a:bodyPr>
          <a:lstStyle/>
          <a:p>
            <a:pPr marR="0" algn="ctr" rtl="0">
              <a:spcBef>
                <a:spcPts val="0"/>
              </a:spcBef>
              <a:spcAft>
                <a:spcPts val="0"/>
              </a:spcAft>
            </a:pPr>
            <a:r>
              <a:rPr lang="en-US" sz="1600" b="0" i="0" dirty="0">
                <a:solidFill>
                  <a:schemeClr val="bg1"/>
                </a:solidFill>
                <a:effectLst/>
                <a:latin typeface="Arial" panose="020B0604020202020204" pitchFamily="34" charset="0"/>
                <a:ea typeface="Arial" panose="020B0604020202020204" pitchFamily="34" charset="0"/>
                <a:cs typeface="Arial" panose="020B0604020202020204" pitchFamily="34" charset="0"/>
              </a:rPr>
              <a:t>Sentimental analysis of restaurant Review</a:t>
            </a:r>
            <a:endParaRPr lang="en-IN" sz="1600" dirty="0">
              <a:solidFill>
                <a:schemeClr val="bg1"/>
              </a:solidFill>
              <a:effectLst/>
            </a:endParaRPr>
          </a:p>
        </p:txBody>
      </p:sp>
    </p:spTree>
    <p:extLst>
      <p:ext uri="{BB962C8B-B14F-4D97-AF65-F5344CB8AC3E}">
        <p14:creationId xmlns:p14="http://schemas.microsoft.com/office/powerpoint/2010/main" val="27732917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5745DE-B712-F06B-67FA-D3D7D6FBF5DF}"/>
              </a:ext>
            </a:extLst>
          </p:cNvPr>
          <p:cNvSpPr>
            <a:spLocks noGrp="1"/>
          </p:cNvSpPr>
          <p:nvPr>
            <p:ph type="title"/>
          </p:nvPr>
        </p:nvSpPr>
        <p:spPr>
          <a:xfrm>
            <a:off x="311700" y="445025"/>
            <a:ext cx="8520600" cy="461665"/>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Times New Roman" panose="02020603050405020304" pitchFamily="18" charset="0"/>
                <a:cs typeface="Times New Roman" panose="02020603050405020304" pitchFamily="18" charset="0"/>
              </a:rPr>
              <a:t>Proposed Solution</a:t>
            </a:r>
            <a:endParaRPr lang="en-IN" sz="2400" b="1" dirty="0">
              <a:solidFill>
                <a:srgbClr val="002060"/>
              </a:solidFill>
              <a:latin typeface="Times New Roman" panose="02020603050405020304" pitchFamily="18" charset="0"/>
              <a:cs typeface="Times New Roman" panose="02020603050405020304" pitchFamily="18" charset="0"/>
            </a:endParaRPr>
          </a:p>
        </p:txBody>
      </p:sp>
      <p:sp>
        <p:nvSpPr>
          <p:cNvPr id="3" name="Title 1">
            <a:extLst>
              <a:ext uri="{FF2B5EF4-FFF2-40B4-BE49-F238E27FC236}">
                <a16:creationId xmlns:a16="http://schemas.microsoft.com/office/drawing/2014/main" id="{F622EDAF-3742-47D7-B345-961263916372}"/>
              </a:ext>
            </a:extLst>
          </p:cNvPr>
          <p:cNvSpPr txBox="1">
            <a:spLocks/>
          </p:cNvSpPr>
          <p:nvPr/>
        </p:nvSpPr>
        <p:spPr>
          <a:xfrm>
            <a:off x="264075" y="445025"/>
            <a:ext cx="8568225" cy="3458896"/>
          </a:xfrm>
          <a:prstGeom prst="rect">
            <a:avLst/>
          </a:prstGeom>
          <a:noFill/>
          <a:ln>
            <a:solidFill>
              <a:schemeClr val="bg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9pPr>
          </a:lstStyle>
          <a:p>
            <a:br>
              <a:rPr lang="en-US" sz="2400" b="1" dirty="0"/>
            </a:br>
            <a:endParaRPr lang="en-US" sz="2400" b="1" dirty="0"/>
          </a:p>
          <a:p>
            <a:pPr>
              <a:lnSpc>
                <a:spcPct val="150000"/>
              </a:lnSpc>
            </a:pPr>
            <a:r>
              <a:rPr lang="en-US" sz="1600" dirty="0">
                <a:solidFill>
                  <a:schemeClr val="tx1"/>
                </a:solidFill>
                <a:latin typeface="Times New Roman"/>
              </a:rPr>
              <a:t>The proposed solution for the Sentiment Analysis of Restaurant Reviews project is to develop a machine learning model that can accurately classify the sentiment of the reviews using naïve bayes multinomial algorithm.</a:t>
            </a:r>
            <a:br>
              <a:rPr lang="en-US" sz="1800" dirty="0">
                <a:solidFill>
                  <a:schemeClr val="tx1"/>
                </a:solidFill>
              </a:rPr>
            </a:br>
            <a:br>
              <a:rPr lang="en-US" sz="1600" dirty="0">
                <a:latin typeface="Times New Roman"/>
              </a:rPr>
            </a:br>
            <a:br>
              <a:rPr lang="en-US" sz="1600" dirty="0">
                <a:latin typeface="Times New Roman"/>
              </a:rPr>
            </a:br>
            <a:br>
              <a:rPr lang="en-US" sz="1800" dirty="0"/>
            </a:br>
            <a:endParaRPr lang="en-US" sz="1800" dirty="0">
              <a:solidFill>
                <a:schemeClr val="tx1"/>
              </a:solidFill>
              <a:latin typeface="Times New Roman"/>
            </a:endParaRPr>
          </a:p>
        </p:txBody>
      </p:sp>
      <p:sp>
        <p:nvSpPr>
          <p:cNvPr id="4" name="Rectangle 3">
            <a:extLst>
              <a:ext uri="{FF2B5EF4-FFF2-40B4-BE49-F238E27FC236}">
                <a16:creationId xmlns:a16="http://schemas.microsoft.com/office/drawing/2014/main" id="{796829C1-6495-4ADF-8AA3-F305ACB09699}"/>
              </a:ext>
            </a:extLst>
          </p:cNvPr>
          <p:cNvSpPr/>
          <p:nvPr/>
        </p:nvSpPr>
        <p:spPr>
          <a:xfrm>
            <a:off x="60960" y="0"/>
            <a:ext cx="995680" cy="304800"/>
          </a:xfrm>
          <a:prstGeom prst="rect">
            <a:avLst/>
          </a:prstGeom>
          <a:solidFill>
            <a:srgbClr val="223366"/>
          </a:solidFill>
          <a:ln>
            <a:solidFill>
              <a:srgbClr val="21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56295DF5-64B8-492B-A9A2-0B84FA62F8A3}"/>
              </a:ext>
            </a:extLst>
          </p:cNvPr>
          <p:cNvSpPr txBox="1"/>
          <p:nvPr/>
        </p:nvSpPr>
        <p:spPr>
          <a:xfrm>
            <a:off x="-252846" y="-26827"/>
            <a:ext cx="4634344" cy="338554"/>
          </a:xfrm>
          <a:prstGeom prst="rect">
            <a:avLst/>
          </a:prstGeom>
          <a:noFill/>
        </p:spPr>
        <p:txBody>
          <a:bodyPr wrap="square">
            <a:spAutoFit/>
          </a:bodyPr>
          <a:lstStyle/>
          <a:p>
            <a:pPr marR="0" algn="ctr" rtl="0">
              <a:spcBef>
                <a:spcPts val="0"/>
              </a:spcBef>
              <a:spcAft>
                <a:spcPts val="0"/>
              </a:spcAft>
            </a:pPr>
            <a:r>
              <a:rPr lang="en-US" sz="1600" b="0" i="0" dirty="0">
                <a:solidFill>
                  <a:schemeClr val="bg1"/>
                </a:solidFill>
                <a:effectLst/>
                <a:latin typeface="Arial" panose="020B0604020202020204" pitchFamily="34" charset="0"/>
                <a:ea typeface="Arial" panose="020B0604020202020204" pitchFamily="34" charset="0"/>
                <a:cs typeface="Arial" panose="020B0604020202020204" pitchFamily="34" charset="0"/>
              </a:rPr>
              <a:t>Sentimental analysis of restaurant Review</a:t>
            </a:r>
            <a:endParaRPr lang="en-IN" sz="1600" dirty="0">
              <a:solidFill>
                <a:schemeClr val="bg1"/>
              </a:solidFill>
              <a:effectLst/>
            </a:endParaRPr>
          </a:p>
        </p:txBody>
      </p:sp>
    </p:spTree>
    <p:extLst>
      <p:ext uri="{BB962C8B-B14F-4D97-AF65-F5344CB8AC3E}">
        <p14:creationId xmlns:p14="http://schemas.microsoft.com/office/powerpoint/2010/main" val="37544009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a:extLst>
              <a:ext uri="{FF2B5EF4-FFF2-40B4-BE49-F238E27FC236}">
                <a16:creationId xmlns:a16="http://schemas.microsoft.com/office/drawing/2014/main" id="{6AB8DAF2-B141-0C0D-4015-6BE8A25CFFD1}"/>
              </a:ext>
            </a:extLst>
          </p:cNvPr>
          <p:cNvSpPr>
            <a:spLocks noGrp="1"/>
          </p:cNvSpPr>
          <p:nvPr>
            <p:ph type="title"/>
          </p:nvPr>
        </p:nvSpPr>
        <p:spPr>
          <a:xfrm>
            <a:off x="144549" y="510739"/>
            <a:ext cx="3634971" cy="1200329"/>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System Architecture</a:t>
            </a:r>
            <a:br>
              <a:rPr lang="en-US" sz="2400" b="1" dirty="0">
                <a:solidFill>
                  <a:srgbClr val="002060"/>
                </a:solidFill>
                <a:latin typeface="Arial" panose="020B0604020202020204" pitchFamily="34" charset="0"/>
                <a:cs typeface="Arial" panose="020B0604020202020204" pitchFamily="34" charset="0"/>
              </a:rPr>
            </a:br>
            <a:br>
              <a:rPr lang="en-US" sz="2400" b="1" dirty="0">
                <a:solidFill>
                  <a:srgbClr val="002060"/>
                </a:solidFill>
                <a:latin typeface="Arial" panose="020B0604020202020204" pitchFamily="34" charset="0"/>
                <a:cs typeface="Arial" panose="020B0604020202020204" pitchFamily="34" charset="0"/>
              </a:rPr>
            </a:br>
            <a:endParaRPr lang="en-US" sz="2400" b="1" dirty="0">
              <a:solidFill>
                <a:srgbClr val="002060"/>
              </a:solidFill>
              <a:latin typeface="Arial" panose="020B0604020202020204" pitchFamily="34" charset="0"/>
              <a:cs typeface="Arial" panose="020B0604020202020204" pitchFamily="34" charset="0"/>
            </a:endParaRPr>
          </a:p>
        </p:txBody>
      </p:sp>
      <p:sp>
        <p:nvSpPr>
          <p:cNvPr id="4" name="Rectangle 3">
            <a:extLst>
              <a:ext uri="{FF2B5EF4-FFF2-40B4-BE49-F238E27FC236}">
                <a16:creationId xmlns:a16="http://schemas.microsoft.com/office/drawing/2014/main" id="{C1A3313A-96CA-445D-A8D6-9CD6BC8446B4}"/>
              </a:ext>
            </a:extLst>
          </p:cNvPr>
          <p:cNvSpPr/>
          <p:nvPr/>
        </p:nvSpPr>
        <p:spPr>
          <a:xfrm>
            <a:off x="60960" y="0"/>
            <a:ext cx="995680" cy="304800"/>
          </a:xfrm>
          <a:prstGeom prst="rect">
            <a:avLst/>
          </a:prstGeom>
          <a:solidFill>
            <a:srgbClr val="223366"/>
          </a:solidFill>
          <a:ln>
            <a:solidFill>
              <a:srgbClr val="21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8A7E770E-0D62-4557-8E7D-3F4E7520A5A1}"/>
              </a:ext>
            </a:extLst>
          </p:cNvPr>
          <p:cNvSpPr txBox="1"/>
          <p:nvPr/>
        </p:nvSpPr>
        <p:spPr>
          <a:xfrm>
            <a:off x="-252846" y="-26827"/>
            <a:ext cx="4634344" cy="338554"/>
          </a:xfrm>
          <a:prstGeom prst="rect">
            <a:avLst/>
          </a:prstGeom>
          <a:noFill/>
        </p:spPr>
        <p:txBody>
          <a:bodyPr wrap="square">
            <a:spAutoFit/>
          </a:bodyPr>
          <a:lstStyle/>
          <a:p>
            <a:pPr marR="0" algn="ctr" rtl="0">
              <a:spcBef>
                <a:spcPts val="0"/>
              </a:spcBef>
              <a:spcAft>
                <a:spcPts val="0"/>
              </a:spcAft>
            </a:pPr>
            <a:r>
              <a:rPr lang="en-US" sz="1600" b="0" i="0" dirty="0">
                <a:solidFill>
                  <a:schemeClr val="bg1"/>
                </a:solidFill>
                <a:effectLst/>
                <a:latin typeface="Arial" panose="020B0604020202020204" pitchFamily="34" charset="0"/>
                <a:ea typeface="Arial" panose="020B0604020202020204" pitchFamily="34" charset="0"/>
                <a:cs typeface="Arial" panose="020B0604020202020204" pitchFamily="34" charset="0"/>
              </a:rPr>
              <a:t>Sentimental analysis of restaurant Review</a:t>
            </a:r>
            <a:endParaRPr lang="en-IN" sz="1600" dirty="0">
              <a:solidFill>
                <a:schemeClr val="bg1"/>
              </a:solidFill>
              <a:effectLst/>
            </a:endParaRPr>
          </a:p>
        </p:txBody>
      </p:sp>
      <p:sp>
        <p:nvSpPr>
          <p:cNvPr id="12" name="Subtitle 11">
            <a:extLst>
              <a:ext uri="{FF2B5EF4-FFF2-40B4-BE49-F238E27FC236}">
                <a16:creationId xmlns:a16="http://schemas.microsoft.com/office/drawing/2014/main" id="{EF3DC860-2D14-33C3-BE1D-B322574C6D0E}"/>
              </a:ext>
            </a:extLst>
          </p:cNvPr>
          <p:cNvSpPr>
            <a:spLocks noGrp="1"/>
          </p:cNvSpPr>
          <p:nvPr>
            <p:ph type="subTitle"/>
          </p:nvPr>
        </p:nvSpPr>
        <p:spPr>
          <a:xfrm>
            <a:off x="294639" y="1798320"/>
            <a:ext cx="8177413" cy="2360468"/>
          </a:xfrm>
        </p:spPr>
        <p:txBody>
          <a:bodyPr/>
          <a:lstStyle/>
          <a:p>
            <a:r>
              <a:rPr lang="en-US" sz="2000" b="1" dirty="0">
                <a:latin typeface="Times New Roman" panose="02020603050405020304" pitchFamily="18" charset="0"/>
                <a:cs typeface="Times New Roman" panose="02020603050405020304" pitchFamily="18" charset="0"/>
              </a:rPr>
              <a:t>Data Collection and Preprocessing</a:t>
            </a:r>
          </a:p>
          <a:p>
            <a:pPr>
              <a:lnSpc>
                <a:spcPct val="150000"/>
              </a:lnSpc>
            </a:pPr>
            <a:r>
              <a:rPr lang="en-US" dirty="0"/>
              <a:t>• The first step in the restaurant review system architecture is collecting and preprocessing the data.      Data can be collected from various sources such as online review platforms, social media, or direct customer feedback.		</a:t>
            </a:r>
          </a:p>
          <a:p>
            <a:pPr>
              <a:lnSpc>
                <a:spcPct val="150000"/>
              </a:lnSpc>
            </a:pPr>
            <a:r>
              <a:rPr lang="en-US" dirty="0"/>
              <a:t>• Preprocessing involves cleaning the data, removing irrelevant information, and transforming the text into a suitable format for analysis.</a:t>
            </a:r>
            <a:endParaRPr lang="en-US" sz="1800" dirty="0"/>
          </a:p>
          <a:p>
            <a:r>
              <a:rPr lang="en-US" sz="2000" b="1" dirty="0">
                <a:latin typeface="Times New Roman" panose="02020603050405020304" pitchFamily="18" charset="0"/>
                <a:cs typeface="Times New Roman" panose="02020603050405020304" pitchFamily="18" charset="0"/>
              </a:rPr>
              <a:t>System Integration and Real-time Analysis</a:t>
            </a:r>
          </a:p>
          <a:p>
            <a:pPr>
              <a:lnSpc>
                <a:spcPct val="150000"/>
              </a:lnSpc>
            </a:pPr>
            <a:r>
              <a:rPr lang="en-US" b="1" dirty="0"/>
              <a:t>•</a:t>
            </a:r>
            <a:r>
              <a:rPr lang="en-US" dirty="0"/>
              <a:t> The sentiment analysis component is integrated into the restaurant review system, enabling real-time analysis of incoming reviews.	</a:t>
            </a:r>
          </a:p>
          <a:p>
            <a:pPr>
              <a:lnSpc>
                <a:spcPct val="150000"/>
              </a:lnSpc>
            </a:pPr>
            <a:r>
              <a:rPr lang="en-US" dirty="0"/>
              <a:t>• The system can provide insights on overall customer sentiment, identify specific issues or areas of improvement, and track changes over time.</a:t>
            </a:r>
          </a:p>
          <a:p>
            <a:pPr>
              <a:lnSpc>
                <a:spcPct val="150000"/>
              </a:lnSpc>
            </a:pPr>
            <a:endParaRPr lang="en-IN" dirty="0"/>
          </a:p>
        </p:txBody>
      </p:sp>
    </p:spTree>
    <p:extLst>
      <p:ext uri="{BB962C8B-B14F-4D97-AF65-F5344CB8AC3E}">
        <p14:creationId xmlns:p14="http://schemas.microsoft.com/office/powerpoint/2010/main" val="1673681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178E5F-86A5-ECAF-68D6-5878ABFD3AED}"/>
              </a:ext>
            </a:extLst>
          </p:cNvPr>
          <p:cNvSpPr>
            <a:spLocks noGrp="1"/>
          </p:cNvSpPr>
          <p:nvPr>
            <p:ph type="title"/>
          </p:nvPr>
        </p:nvSpPr>
        <p:spPr>
          <a:xfrm>
            <a:off x="311700" y="445025"/>
            <a:ext cx="8520600" cy="461665"/>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Times New Roman" panose="02020603050405020304" pitchFamily="18" charset="0"/>
                <a:cs typeface="Times New Roman" panose="02020603050405020304" pitchFamily="18" charset="0"/>
              </a:rPr>
              <a:t>System Deployment Approach</a:t>
            </a:r>
            <a:endParaRPr lang="en-IN" sz="2400" b="1" dirty="0">
              <a:solidFill>
                <a:srgbClr val="002060"/>
              </a:solidFill>
              <a:latin typeface="Times New Roman" panose="02020603050405020304" pitchFamily="18" charset="0"/>
              <a:cs typeface="Times New Roman" panose="02020603050405020304" pitchFamily="18" charset="0"/>
            </a:endParaRPr>
          </a:p>
        </p:txBody>
      </p:sp>
      <p:sp>
        <p:nvSpPr>
          <p:cNvPr id="3" name="Rectangle 2">
            <a:extLst>
              <a:ext uri="{FF2B5EF4-FFF2-40B4-BE49-F238E27FC236}">
                <a16:creationId xmlns:a16="http://schemas.microsoft.com/office/drawing/2014/main" id="{D80DFE20-6182-4F27-A9A4-6E10BE9B7E19}"/>
              </a:ext>
            </a:extLst>
          </p:cNvPr>
          <p:cNvSpPr/>
          <p:nvPr/>
        </p:nvSpPr>
        <p:spPr>
          <a:xfrm>
            <a:off x="60960" y="0"/>
            <a:ext cx="995680" cy="304800"/>
          </a:xfrm>
          <a:prstGeom prst="rect">
            <a:avLst/>
          </a:prstGeom>
          <a:solidFill>
            <a:srgbClr val="223366"/>
          </a:solidFill>
          <a:ln>
            <a:solidFill>
              <a:srgbClr val="21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TextBox 3">
            <a:extLst>
              <a:ext uri="{FF2B5EF4-FFF2-40B4-BE49-F238E27FC236}">
                <a16:creationId xmlns:a16="http://schemas.microsoft.com/office/drawing/2014/main" id="{40941A51-7E5D-419C-8A18-34CDD80DD95E}"/>
              </a:ext>
            </a:extLst>
          </p:cNvPr>
          <p:cNvSpPr txBox="1"/>
          <p:nvPr/>
        </p:nvSpPr>
        <p:spPr>
          <a:xfrm>
            <a:off x="-252846" y="-26827"/>
            <a:ext cx="4634344" cy="338554"/>
          </a:xfrm>
          <a:prstGeom prst="rect">
            <a:avLst/>
          </a:prstGeom>
          <a:noFill/>
        </p:spPr>
        <p:txBody>
          <a:bodyPr wrap="square">
            <a:spAutoFit/>
          </a:bodyPr>
          <a:lstStyle/>
          <a:p>
            <a:pPr marR="0" algn="ctr" rtl="0">
              <a:spcBef>
                <a:spcPts val="0"/>
              </a:spcBef>
              <a:spcAft>
                <a:spcPts val="0"/>
              </a:spcAft>
            </a:pPr>
            <a:r>
              <a:rPr lang="en-US" sz="1600" b="0" i="0" dirty="0">
                <a:solidFill>
                  <a:schemeClr val="bg1"/>
                </a:solidFill>
                <a:effectLst/>
                <a:latin typeface="Arial" panose="020B0604020202020204" pitchFamily="34" charset="0"/>
                <a:ea typeface="Arial" panose="020B0604020202020204" pitchFamily="34" charset="0"/>
                <a:cs typeface="Arial" panose="020B0604020202020204" pitchFamily="34" charset="0"/>
              </a:rPr>
              <a:t>Sentimental analysis of restaurant Review</a:t>
            </a:r>
            <a:endParaRPr lang="en-IN" sz="1600" dirty="0">
              <a:solidFill>
                <a:schemeClr val="bg1"/>
              </a:solidFill>
              <a:effectLst/>
            </a:endParaRPr>
          </a:p>
        </p:txBody>
      </p:sp>
      <p:graphicFrame>
        <p:nvGraphicFramePr>
          <p:cNvPr id="15" name="Table 14">
            <a:extLst>
              <a:ext uri="{FF2B5EF4-FFF2-40B4-BE49-F238E27FC236}">
                <a16:creationId xmlns:a16="http://schemas.microsoft.com/office/drawing/2014/main" id="{B35CAC4B-02E9-3339-D7D4-C75AE14F5F71}"/>
              </a:ext>
            </a:extLst>
          </p:cNvPr>
          <p:cNvGraphicFramePr>
            <a:graphicFrameLocks noGrp="1"/>
          </p:cNvGraphicFramePr>
          <p:nvPr>
            <p:extLst>
              <p:ext uri="{D42A27DB-BD31-4B8C-83A1-F6EECF244321}">
                <p14:modId xmlns:p14="http://schemas.microsoft.com/office/powerpoint/2010/main" val="417056667"/>
              </p:ext>
            </p:extLst>
          </p:nvPr>
        </p:nvGraphicFramePr>
        <p:xfrm>
          <a:off x="1449494" y="1151023"/>
          <a:ext cx="6096000" cy="3522355"/>
        </p:xfrm>
        <a:graphic>
          <a:graphicData uri="http://schemas.openxmlformats.org/drawingml/2006/table">
            <a:tbl>
              <a:tblPr firstRow="1" bandRow="1">
                <a:tableStyleId>{306799F8-075E-4A3A-A7F6-7FBC6576F1A4}</a:tableStyleId>
              </a:tblPr>
              <a:tblGrid>
                <a:gridCol w="3048000">
                  <a:extLst>
                    <a:ext uri="{9D8B030D-6E8A-4147-A177-3AD203B41FA5}">
                      <a16:colId xmlns:a16="http://schemas.microsoft.com/office/drawing/2014/main" val="1118128424"/>
                    </a:ext>
                  </a:extLst>
                </a:gridCol>
                <a:gridCol w="3048000">
                  <a:extLst>
                    <a:ext uri="{9D8B030D-6E8A-4147-A177-3AD203B41FA5}">
                      <a16:colId xmlns:a16="http://schemas.microsoft.com/office/drawing/2014/main" val="2877313418"/>
                    </a:ext>
                  </a:extLst>
                </a:gridCol>
              </a:tblGrid>
              <a:tr h="1724035">
                <a:tc>
                  <a:txBody>
                    <a:bodyPr/>
                    <a:lstStyle/>
                    <a:p>
                      <a:r>
                        <a:rPr lang="en-US" sz="1400" b="1" i="0" u="none" strike="noStrike" cap="none" dirty="0">
                          <a:solidFill>
                            <a:schemeClr val="lt1"/>
                          </a:solidFill>
                          <a:effectLst/>
                          <a:latin typeface="+mn-lt"/>
                          <a:ea typeface="+mn-ea"/>
                          <a:cs typeface="+mn-cs"/>
                          <a:sym typeface="Arial"/>
                        </a:rPr>
                        <a:t>Model Evaluation:</a:t>
                      </a:r>
                      <a:r>
                        <a:rPr lang="en-US" sz="1400" b="0" i="0" u="none" strike="noStrike" cap="none" dirty="0">
                          <a:solidFill>
                            <a:schemeClr val="lt1"/>
                          </a:solidFill>
                          <a:effectLst/>
                          <a:latin typeface="+mn-lt"/>
                          <a:ea typeface="+mn-ea"/>
                          <a:cs typeface="+mn-cs"/>
                          <a:sym typeface="Arial"/>
                        </a:rPr>
                        <a:t> Evaluate the model's performance using metrics such as accuracy, precision, recall, F1-score, or confusion matrices on the test dataset.</a:t>
                      </a:r>
                      <a:endParaRPr lang="en-IN" dirty="0"/>
                    </a:p>
                  </a:txBody>
                  <a:tcPr/>
                </a:tc>
                <a:tc>
                  <a:txBody>
                    <a:bodyPr/>
                    <a:lstStyle/>
                    <a:p>
                      <a:r>
                        <a:rPr lang="en-US" sz="1400" b="1" i="0" u="none" strike="noStrike" cap="none" dirty="0">
                          <a:solidFill>
                            <a:schemeClr val="lt1"/>
                          </a:solidFill>
                          <a:effectLst/>
                          <a:latin typeface="+mn-lt"/>
                          <a:ea typeface="+mn-ea"/>
                          <a:cs typeface="+mn-cs"/>
                          <a:sym typeface="Arial"/>
                        </a:rPr>
                        <a:t>Training the Model:</a:t>
                      </a:r>
                      <a:r>
                        <a:rPr lang="en-US" sz="1400" b="0" i="0" u="none" strike="noStrike" cap="none" dirty="0">
                          <a:solidFill>
                            <a:schemeClr val="lt1"/>
                          </a:solidFill>
                          <a:effectLst/>
                          <a:latin typeface="+mn-lt"/>
                          <a:ea typeface="+mn-ea"/>
                          <a:cs typeface="+mn-cs"/>
                          <a:sym typeface="Arial"/>
                        </a:rPr>
                        <a:t> Split the dataset into training and testing sets, then train the selected model on the training data.</a:t>
                      </a:r>
                      <a:endParaRPr lang="en-IN" dirty="0"/>
                    </a:p>
                  </a:txBody>
                  <a:tcPr/>
                </a:tc>
                <a:extLst>
                  <a:ext uri="{0D108BD9-81ED-4DB2-BD59-A6C34878D82A}">
                    <a16:rowId xmlns:a16="http://schemas.microsoft.com/office/drawing/2014/main" val="3894335228"/>
                  </a:ext>
                </a:extLst>
              </a:tr>
              <a:tr h="1724035">
                <a:tc>
                  <a:txBody>
                    <a:bodyPr/>
                    <a:lstStyle/>
                    <a:p>
                      <a:r>
                        <a:rPr lang="en-US" sz="1400" b="1" i="0" u="none" strike="noStrike" cap="none" dirty="0">
                          <a:solidFill>
                            <a:schemeClr val="lt1"/>
                          </a:solidFill>
                          <a:effectLst/>
                          <a:latin typeface="+mn-lt"/>
                          <a:ea typeface="+mn-ea"/>
                          <a:cs typeface="+mn-cs"/>
                          <a:sym typeface="Arial"/>
                        </a:rPr>
                        <a:t>Deployment:</a:t>
                      </a:r>
                      <a:r>
                        <a:rPr lang="en-US" sz="1400" b="0" i="0" u="none" strike="noStrike" cap="none" dirty="0">
                          <a:solidFill>
                            <a:schemeClr val="lt1"/>
                          </a:solidFill>
                          <a:effectLst/>
                          <a:latin typeface="+mn-lt"/>
                          <a:ea typeface="+mn-ea"/>
                          <a:cs typeface="+mn-cs"/>
                          <a:sym typeface="Arial"/>
                        </a:rPr>
                        <a:t> After satisfactory evaluation, deploy the trained model to the restaurant review system. This involves integrating the model into the system's architecture and ensuring it can handle real-time data, making predictions on incoming reviews.</a:t>
                      </a:r>
                      <a:endParaRPr lang="en-IN" dirty="0"/>
                    </a:p>
                  </a:txBody>
                  <a:tcPr/>
                </a:tc>
                <a:tc>
                  <a:txBody>
                    <a:bodyPr/>
                    <a:lstStyle/>
                    <a:p>
                      <a:r>
                        <a:rPr lang="en-US" sz="1400" b="1" i="0" u="none" strike="noStrike" cap="none" dirty="0">
                          <a:solidFill>
                            <a:schemeClr val="lt1"/>
                          </a:solidFill>
                          <a:effectLst/>
                          <a:latin typeface="+mn-lt"/>
                          <a:ea typeface="+mn-ea"/>
                          <a:cs typeface="+mn-cs"/>
                          <a:sym typeface="Arial"/>
                        </a:rPr>
                        <a:t>Monitoring and Updating:</a:t>
                      </a:r>
                      <a:r>
                        <a:rPr lang="en-US" sz="1400" b="0" i="0" u="none" strike="noStrike" cap="none" dirty="0">
                          <a:solidFill>
                            <a:schemeClr val="lt1"/>
                          </a:solidFill>
                          <a:effectLst/>
                          <a:latin typeface="+mn-lt"/>
                          <a:ea typeface="+mn-ea"/>
                          <a:cs typeface="+mn-cs"/>
                          <a:sym typeface="Arial"/>
                        </a:rPr>
                        <a:t> Regularly monitor the performance of the deployed model and update it periodically with new data to keep it relevant and accurate.</a:t>
                      </a:r>
                      <a:endParaRPr lang="en-IN" dirty="0"/>
                    </a:p>
                  </a:txBody>
                  <a:tcPr/>
                </a:tc>
                <a:extLst>
                  <a:ext uri="{0D108BD9-81ED-4DB2-BD59-A6C34878D82A}">
                    <a16:rowId xmlns:a16="http://schemas.microsoft.com/office/drawing/2014/main" val="4083183699"/>
                  </a:ext>
                </a:extLst>
              </a:tr>
            </a:tbl>
          </a:graphicData>
        </a:graphic>
      </p:graphicFrame>
    </p:spTree>
    <p:extLst>
      <p:ext uri="{BB962C8B-B14F-4D97-AF65-F5344CB8AC3E}">
        <p14:creationId xmlns:p14="http://schemas.microsoft.com/office/powerpoint/2010/main" val="27619878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E6545A-A71E-998F-6939-7CE2A36128CE}"/>
              </a:ext>
            </a:extLst>
          </p:cNvPr>
          <p:cNvSpPr>
            <a:spLocks noGrp="1"/>
          </p:cNvSpPr>
          <p:nvPr>
            <p:ph type="title"/>
          </p:nvPr>
        </p:nvSpPr>
        <p:spPr>
          <a:xfrm>
            <a:off x="311700" y="445025"/>
            <a:ext cx="8520600" cy="461665"/>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Times New Roman" panose="02020603050405020304" pitchFamily="18" charset="0"/>
                <a:cs typeface="Times New Roman" panose="02020603050405020304" pitchFamily="18" charset="0"/>
              </a:rPr>
              <a:t>Algorithm &amp; Deployment</a:t>
            </a:r>
            <a:endParaRPr lang="en-IN" sz="2400" b="1" dirty="0">
              <a:solidFill>
                <a:srgbClr val="002060"/>
              </a:solidFill>
              <a:latin typeface="Times New Roman" panose="02020603050405020304" pitchFamily="18" charset="0"/>
              <a:cs typeface="Times New Roman" panose="02020603050405020304" pitchFamily="18" charset="0"/>
            </a:endParaRPr>
          </a:p>
        </p:txBody>
      </p:sp>
      <p:sp>
        <p:nvSpPr>
          <p:cNvPr id="3" name="Rectangle 2">
            <a:extLst>
              <a:ext uri="{FF2B5EF4-FFF2-40B4-BE49-F238E27FC236}">
                <a16:creationId xmlns:a16="http://schemas.microsoft.com/office/drawing/2014/main" id="{B4735DE7-498A-46F6-AC7F-3643F74BD2D6}"/>
              </a:ext>
            </a:extLst>
          </p:cNvPr>
          <p:cNvSpPr/>
          <p:nvPr/>
        </p:nvSpPr>
        <p:spPr>
          <a:xfrm>
            <a:off x="60960" y="0"/>
            <a:ext cx="995680" cy="304800"/>
          </a:xfrm>
          <a:prstGeom prst="rect">
            <a:avLst/>
          </a:prstGeom>
          <a:solidFill>
            <a:srgbClr val="223366"/>
          </a:solidFill>
          <a:ln>
            <a:solidFill>
              <a:srgbClr val="21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TextBox 3">
            <a:extLst>
              <a:ext uri="{FF2B5EF4-FFF2-40B4-BE49-F238E27FC236}">
                <a16:creationId xmlns:a16="http://schemas.microsoft.com/office/drawing/2014/main" id="{80D208EA-6286-416C-A148-80FEFA534E9F}"/>
              </a:ext>
            </a:extLst>
          </p:cNvPr>
          <p:cNvSpPr txBox="1"/>
          <p:nvPr/>
        </p:nvSpPr>
        <p:spPr>
          <a:xfrm>
            <a:off x="-252846" y="-26827"/>
            <a:ext cx="4634344" cy="338554"/>
          </a:xfrm>
          <a:prstGeom prst="rect">
            <a:avLst/>
          </a:prstGeom>
          <a:noFill/>
        </p:spPr>
        <p:txBody>
          <a:bodyPr wrap="square">
            <a:spAutoFit/>
          </a:bodyPr>
          <a:lstStyle/>
          <a:p>
            <a:pPr marR="0" algn="ctr" rtl="0">
              <a:spcBef>
                <a:spcPts val="0"/>
              </a:spcBef>
              <a:spcAft>
                <a:spcPts val="0"/>
              </a:spcAft>
            </a:pPr>
            <a:r>
              <a:rPr lang="en-US" sz="1600" b="0" i="0" dirty="0">
                <a:solidFill>
                  <a:schemeClr val="bg1"/>
                </a:solidFill>
                <a:effectLst/>
                <a:latin typeface="Arial" panose="020B0604020202020204" pitchFamily="34" charset="0"/>
                <a:ea typeface="Arial" panose="020B0604020202020204" pitchFamily="34" charset="0"/>
                <a:cs typeface="Arial" panose="020B0604020202020204" pitchFamily="34" charset="0"/>
              </a:rPr>
              <a:t>Sentimental analysis of restaurant Review</a:t>
            </a:r>
            <a:endParaRPr lang="en-IN" sz="1600" dirty="0">
              <a:solidFill>
                <a:schemeClr val="bg1"/>
              </a:solidFill>
              <a:effectLst/>
            </a:endParaRPr>
          </a:p>
        </p:txBody>
      </p:sp>
      <p:sp>
        <p:nvSpPr>
          <p:cNvPr id="5" name="TextBox 4">
            <a:extLst>
              <a:ext uri="{FF2B5EF4-FFF2-40B4-BE49-F238E27FC236}">
                <a16:creationId xmlns:a16="http://schemas.microsoft.com/office/drawing/2014/main" id="{D1C4D77F-09D0-4A1A-8A81-39BF156B0ED5}"/>
              </a:ext>
            </a:extLst>
          </p:cNvPr>
          <p:cNvSpPr txBox="1"/>
          <p:nvPr/>
        </p:nvSpPr>
        <p:spPr>
          <a:xfrm>
            <a:off x="311700" y="1017725"/>
            <a:ext cx="8087232" cy="2638992"/>
          </a:xfrm>
          <a:prstGeom prst="rect">
            <a:avLst/>
          </a:prstGeom>
          <a:noFill/>
        </p:spPr>
        <p:txBody>
          <a:bodyPr wrap="square" rtlCol="0">
            <a:spAutoFit/>
          </a:bodyPr>
          <a:lstStyle/>
          <a:p>
            <a:pPr>
              <a:lnSpc>
                <a:spcPct val="150000"/>
              </a:lnSpc>
            </a:pPr>
            <a:r>
              <a:rPr lang="en-IN" dirty="0">
                <a:latin typeface="Times New Roman" panose="02020603050405020304" pitchFamily="18" charset="0"/>
                <a:cs typeface="Times New Roman" panose="02020603050405020304" pitchFamily="18" charset="0"/>
              </a:rPr>
              <a:t>Naïve Bayes Algorithm – multinomial model</a:t>
            </a:r>
          </a:p>
          <a:p>
            <a:pPr>
              <a:lnSpc>
                <a:spcPct val="150000"/>
              </a:lnSpc>
            </a:pPr>
            <a:endParaRPr lang="en-IN" dirty="0">
              <a:latin typeface="Times New Roman" panose="02020603050405020304" pitchFamily="18" charset="0"/>
              <a:cs typeface="Times New Roman" panose="02020603050405020304" pitchFamily="18" charset="0"/>
            </a:endParaRPr>
          </a:p>
          <a:p>
            <a:pPr>
              <a:lnSpc>
                <a:spcPct val="150000"/>
              </a:lnSpc>
            </a:pPr>
            <a:r>
              <a:rPr lang="en-US" dirty="0">
                <a:latin typeface="Times New Roman" panose="02020603050405020304" pitchFamily="18" charset="0"/>
                <a:cs typeface="Times New Roman" panose="02020603050405020304" pitchFamily="18" charset="0"/>
              </a:rPr>
              <a:t>The Naive Bayes algorithm is a probabilistic machine learning method used for classification tasks. It’s based on Bayes’ theorem and makes a ‘naive’ assumption that each feature in the dataset is independent of each other. This means that the presence or value of one feature does not affect the presence or value of any other feature. Despite this simplification, Naive Bayes often performs well in practice and is particularly popular in text classification tasks, such as spam filtering or sentiment analysis</a:t>
            </a:r>
            <a:r>
              <a:rPr lang="en-IN" dirty="0">
                <a:latin typeface="Times New Roman" panose="02020603050405020304" pitchFamily="18" charset="0"/>
                <a:cs typeface="Times New Roman" panose="02020603050405020304" pitchFamily="18" charset="0"/>
              </a:rPr>
              <a:t>.</a:t>
            </a:r>
            <a:r>
              <a:rPr lang="en-US" dirty="0">
                <a:latin typeface="Times New Roman" panose="02020603050405020304" pitchFamily="18" charset="0"/>
                <a:cs typeface="Times New Roman" panose="02020603050405020304" pitchFamily="18" charset="0"/>
              </a:rPr>
              <a:t> Multinomial Naive Bayes: This type is used when the features represent counts or frequency of events.</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79684172"/>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2.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537</TotalTime>
  <Words>1072</Words>
  <Application>Microsoft Office PowerPoint</Application>
  <PresentationFormat>On-screen Show (16:9)</PresentationFormat>
  <Paragraphs>86</Paragraphs>
  <Slides>14</Slides>
  <Notes>4</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Times New Roman</vt:lpstr>
      <vt:lpstr>Simple Light</vt:lpstr>
      <vt:lpstr>PowerPoint Presentation</vt:lpstr>
      <vt:lpstr>PowerPoint Presentation</vt:lpstr>
      <vt:lpstr>Abstract</vt:lpstr>
      <vt:lpstr>Problem Statement</vt:lpstr>
      <vt:lpstr>PowerPoint Presentation</vt:lpstr>
      <vt:lpstr>Proposed Solution</vt:lpstr>
      <vt:lpstr>System Architecture  </vt:lpstr>
      <vt:lpstr>System Deployment Approach</vt:lpstr>
      <vt:lpstr>Algorithm &amp; Deployment</vt:lpstr>
      <vt:lpstr>Conclusion</vt:lpstr>
      <vt:lpstr>Future Scope</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Bharath N S</cp:lastModifiedBy>
  <cp:revision>150</cp:revision>
  <dcterms:modified xsi:type="dcterms:W3CDTF">2023-12-20T05:27:56Z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y fmtid="{D5CDD505-2E9C-101B-9397-08002B2CF9AE}" pid="3" name="MSIP_Label_defa4170-0d19-0005-0004-bc88714345d2_Enabled">
    <vt:lpwstr>true</vt:lpwstr>
  </property>
  <property fmtid="{D5CDD505-2E9C-101B-9397-08002B2CF9AE}" pid="4" name="MSIP_Label_defa4170-0d19-0005-0004-bc88714345d2_SetDate">
    <vt:lpwstr>2023-07-11T03:09:09Z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698b2528-286a-444d-a68d-b8bbb1f69870</vt:lpwstr>
  </property>
  <property fmtid="{D5CDD505-2E9C-101B-9397-08002B2CF9AE}" pid="8" name="MSIP_Label_defa4170-0d19-0005-0004-bc88714345d2_ActionId">
    <vt:lpwstr>9e872e44-4725-4b90-87d6-01f911260b79</vt:lpwstr>
  </property>
  <property fmtid="{D5CDD505-2E9C-101B-9397-08002B2CF9AE}" pid="9" name="MSIP_Label_defa4170-0d19-0005-0004-bc88714345d2_ContentBits">
    <vt:lpwstr>0</vt:lpwstr>
  </property>
</Properties>
</file>